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69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-server\&#36001;&#21209;&#37096;\DATA\OBU_&#23376;&#20844;&#21496;&#24115;&#21209;&#34389;&#29702;\&#33891;&#20107;&#26371;&#35696;&#31243;\114\1112\&#27861;&#35498;&#26371;\114Q3%20tuc&#27861;&#35498;&#26371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altLang="zh-TW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anose="020B0604020202020204" pitchFamily="34" charset="-120"/>
              </a:rPr>
              <a:t>Revenue (%)</a:t>
            </a:r>
            <a:endParaRPr lang="zh-TW" altLang="en-US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 panose="020B0604020202020204" pitchFamily="34" charset="-12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'產品別 (2025 Y) (調整HDI後)'!$B$3</c:f>
              <c:strCache>
                <c:ptCount val="1"/>
                <c:pt idx="0">
                  <c:v>HSD-Low Loss (HSD-L)</c:v>
                </c:pt>
              </c:strCache>
            </c:strRef>
          </c:tx>
          <c:spPr>
            <a:solidFill>
              <a:srgbClr val="0000FF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8.0083555945299218E-3"/>
                  <c:y val="4.60792541401484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 xmlns:c15="http://schemas.microsoft.com/office/drawing/2012/chart" xmlns:c16="http://schemas.microsoft.com/office/drawing/2014/chart">
                <c:ext xmlns:c16="http://schemas.microsoft.com/office/drawing/2014/chart" uri="{C3380CC4-5D6E-409C-BE32-E72D297353CC}">
                  <c16:uniqueId val="{00000008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3389037296865819E-3"/>
                  <c:y val="4.60792541401484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 xmlns:c15="http://schemas.microsoft.com/office/drawing/2012/chart" xmlns:c16="http://schemas.microsoft.com/office/drawing/2014/chart">
                <c:ext xmlns:c16="http://schemas.microsoft.com/office/drawing/2014/chart" uri="{C3380CC4-5D6E-409C-BE32-E72D297353CC}">
                  <c16:uniqueId val="{00000009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338903729686679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 xmlns:c15="http://schemas.microsoft.com/office/drawing/2012/chart" xmlns:c16="http://schemas.microsoft.com/office/drawing/2014/chart">
                <c:ext xmlns:c16="http://schemas.microsoft.com/office/drawing/2014/chart" uri="{C3380CC4-5D6E-409C-BE32-E72D297353CC}">
                  <c16:uniqueId val="{0000000A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3389037296866799E-3"/>
                  <c:y val="-8.447765669717317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 xmlns:c15="http://schemas.microsoft.com/office/drawing/2012/chart" xmlns:c16="http://schemas.microsoft.com/office/drawing/2014/chart">
                <c:ext xmlns:c16="http://schemas.microsoft.com/office/drawing/2014/chart" uri="{C3380CC4-5D6E-409C-BE32-E72D297353CC}">
                  <c16:uniqueId val="{0000000B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0083555945299218E-3"/>
                  <c:y val="-8.4477626046259787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8.008355594529921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5.338903729686679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5.338903729686581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4.910707294585017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756E-417C-946E-321A77CA376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'產品別 (2025 Y) (調整HDI後)'!$J$2:$T$2</c:f>
              <c:strCache>
                <c:ptCount val="11"/>
                <c:pt idx="0">
                  <c:v>1Q23</c:v>
                </c:pt>
                <c:pt idx="1">
                  <c:v>2Q23</c:v>
                </c:pt>
                <c:pt idx="2">
                  <c:v>3Q23</c:v>
                </c:pt>
                <c:pt idx="3">
                  <c:v> 4Q23 </c:v>
                </c:pt>
                <c:pt idx="4">
                  <c:v>1Q24</c:v>
                </c:pt>
                <c:pt idx="5">
                  <c:v>2Q24</c:v>
                </c:pt>
                <c:pt idx="6">
                  <c:v>3Q24</c:v>
                </c:pt>
                <c:pt idx="7">
                  <c:v>4Q24</c:v>
                </c:pt>
                <c:pt idx="8">
                  <c:v>1Q25</c:v>
                </c:pt>
                <c:pt idx="9">
                  <c:v>2Q25</c:v>
                </c:pt>
                <c:pt idx="10">
                  <c:v>3Q25</c:v>
                </c:pt>
              </c:strCache>
            </c:strRef>
          </c:cat>
          <c:val>
            <c:numRef>
              <c:f>'產品別 (2025 Y) (調整HDI後)'!$J$3:$T$3</c:f>
              <c:numCache>
                <c:formatCode>0%</c:formatCode>
                <c:ptCount val="11"/>
                <c:pt idx="0">
                  <c:v>0.4956643367317225</c:v>
                </c:pt>
                <c:pt idx="1">
                  <c:v>0.49416614530627373</c:v>
                </c:pt>
                <c:pt idx="2">
                  <c:v>0.55000000000000004</c:v>
                </c:pt>
                <c:pt idx="3">
                  <c:v>0.59</c:v>
                </c:pt>
                <c:pt idx="4">
                  <c:v>0.57999999999999996</c:v>
                </c:pt>
                <c:pt idx="5">
                  <c:v>0.62</c:v>
                </c:pt>
                <c:pt idx="6">
                  <c:v>0.63</c:v>
                </c:pt>
                <c:pt idx="7">
                  <c:v>0.66</c:v>
                </c:pt>
                <c:pt idx="8">
                  <c:v>0.62800986424808858</c:v>
                </c:pt>
                <c:pt idx="9">
                  <c:v>0.67</c:v>
                </c:pt>
                <c:pt idx="10">
                  <c:v>0.71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56E-417C-946E-321A77CA376E}"/>
            </c:ext>
          </c:extLst>
        </c:ser>
        <c:ser>
          <c:idx val="1"/>
          <c:order val="1"/>
          <c:tx>
            <c:strRef>
              <c:f>'產品別 (2025 Y) (調整HDI後)'!$B$4</c:f>
              <c:strCache>
                <c:ptCount val="1"/>
                <c:pt idx="0">
                  <c:v>HSD-Non Low Loss (HSD-NL)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1"/>
              <c:layout>
                <c:manualLayout>
                  <c:x val="2.669451864843241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 xmlns:c15="http://schemas.microsoft.com/office/drawing/2012/chart" xmlns:c16="http://schemas.microsoft.com/office/drawing/2014/chart">
                <c:ext xmlns:c16="http://schemas.microsoft.com/office/drawing/2014/chart" uri="{C3380CC4-5D6E-409C-BE32-E72D297353CC}">
                  <c16:uniqueId val="{0000000C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669451864843339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 xmlns:c15="http://schemas.microsoft.com/office/drawing/2012/chart" xmlns:c16="http://schemas.microsoft.com/office/drawing/2014/chart">
                <c:ext xmlns:c16="http://schemas.microsoft.com/office/drawing/2014/chart" uri="{C3380CC4-5D6E-409C-BE32-E72D297353CC}">
                  <c16:uniqueId val="{0000000D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669451864843241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 xmlns:c15="http://schemas.microsoft.com/office/drawing/2012/chart" xmlns:c16="http://schemas.microsoft.com/office/drawing/2014/chart">
                <c:ext xmlns:c16="http://schemas.microsoft.com/office/drawing/2014/chart" uri="{C3380CC4-5D6E-409C-BE32-E72D297353CC}">
                  <c16:uniqueId val="{0000000E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669451864843241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756E-417C-946E-321A77CA376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'產品別 (2025 Y) (調整HDI後)'!$J$2:$T$2</c:f>
              <c:strCache>
                <c:ptCount val="11"/>
                <c:pt idx="0">
                  <c:v>1Q23</c:v>
                </c:pt>
                <c:pt idx="1">
                  <c:v>2Q23</c:v>
                </c:pt>
                <c:pt idx="2">
                  <c:v>3Q23</c:v>
                </c:pt>
                <c:pt idx="3">
                  <c:v> 4Q23 </c:v>
                </c:pt>
                <c:pt idx="4">
                  <c:v>1Q24</c:v>
                </c:pt>
                <c:pt idx="5">
                  <c:v>2Q24</c:v>
                </c:pt>
                <c:pt idx="6">
                  <c:v>3Q24</c:v>
                </c:pt>
                <c:pt idx="7">
                  <c:v>4Q24</c:v>
                </c:pt>
                <c:pt idx="8">
                  <c:v>1Q25</c:v>
                </c:pt>
                <c:pt idx="9">
                  <c:v>2Q25</c:v>
                </c:pt>
                <c:pt idx="10">
                  <c:v>3Q25</c:v>
                </c:pt>
              </c:strCache>
            </c:strRef>
          </c:cat>
          <c:val>
            <c:numRef>
              <c:f>'產品別 (2025 Y) (調整HDI後)'!$J$4:$T$4</c:f>
              <c:numCache>
                <c:formatCode>0%</c:formatCode>
                <c:ptCount val="11"/>
                <c:pt idx="0">
                  <c:v>0.3363250749034602</c:v>
                </c:pt>
                <c:pt idx="1">
                  <c:v>0.32575066117181772</c:v>
                </c:pt>
                <c:pt idx="2">
                  <c:v>0.28999999999999998</c:v>
                </c:pt>
                <c:pt idx="3">
                  <c:v>0.27</c:v>
                </c:pt>
                <c:pt idx="4">
                  <c:v>0.26</c:v>
                </c:pt>
                <c:pt idx="5">
                  <c:v>0.24</c:v>
                </c:pt>
                <c:pt idx="6">
                  <c:v>0.22000000000000003</c:v>
                </c:pt>
                <c:pt idx="7">
                  <c:v>0.2</c:v>
                </c:pt>
                <c:pt idx="8">
                  <c:v>0.21502100170989602</c:v>
                </c:pt>
                <c:pt idx="9">
                  <c:v>0.18000000000000002</c:v>
                </c:pt>
                <c:pt idx="10">
                  <c:v>0.13999999999999999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756E-417C-946E-321A77CA37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1767984"/>
        <c:axId val="121808296"/>
        <c:axId val="0"/>
      </c:bar3DChart>
      <c:catAx>
        <c:axId val="121767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21808296"/>
        <c:crosses val="autoZero"/>
        <c:auto val="1"/>
        <c:lblAlgn val="ctr"/>
        <c:lblOffset val="100"/>
        <c:noMultiLvlLbl val="0"/>
      </c:catAx>
      <c:valAx>
        <c:axId val="121808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2176798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3F16EE-0B29-40D5-8272-A3446D55BF7D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8869B-1DA9-4ABE-B2F5-B9598937FA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17625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4966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1033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528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73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9648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8271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5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7406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8183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1967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899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19E16-3F82-4834-973E-97DE804C6302}" type="datetimeFigureOut">
              <a:rPr lang="zh-TW" altLang="en-US" smtClean="0"/>
              <a:t>2025/11/12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1693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chart" Target="../charts/chart1.xml"/><Relationship Id="rId7" Type="http://schemas.openxmlformats.org/officeDocument/2006/relationships/image" Target="../media/image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11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8.png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649651" y="2317977"/>
            <a:ext cx="11175493" cy="1106148"/>
          </a:xfrm>
        </p:spPr>
        <p:txBody>
          <a:bodyPr>
            <a:noAutofit/>
          </a:bodyPr>
          <a:lstStyle/>
          <a:p>
            <a:r>
              <a:rPr lang="en-US" altLang="zh-TW" sz="4200" b="1" dirty="0">
                <a:solidFill>
                  <a:srgbClr val="CC0000"/>
                </a:solidFill>
                <a:latin typeface="Arial" panose="020B0604020202020204" pitchFamily="34" charset="0"/>
                <a:ea typeface="細明體-ExtB" panose="02020500000000000000" pitchFamily="18" charset="-120"/>
                <a:cs typeface="Arial" panose="020B0604020202020204" pitchFamily="34" charset="0"/>
              </a:rPr>
              <a:t>2025 Third  Quarter Earnings Conference</a:t>
            </a:r>
            <a:endParaRPr lang="zh-TW" altLang="en-US" sz="4200" b="1" dirty="0">
              <a:solidFill>
                <a:srgbClr val="CC0000"/>
              </a:solidFill>
              <a:latin typeface="Arial" panose="020B0604020202020204" pitchFamily="34" charset="0"/>
              <a:ea typeface="細明體-ExtB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5" name="副標題 2"/>
          <p:cNvSpPr>
            <a:spLocks noGrp="1"/>
          </p:cNvSpPr>
          <p:nvPr>
            <p:ph type="subTitle" idx="1"/>
          </p:nvPr>
        </p:nvSpPr>
        <p:spPr>
          <a:xfrm>
            <a:off x="90641" y="3921213"/>
            <a:ext cx="4224867" cy="964413"/>
          </a:xfrm>
        </p:spPr>
        <p:txBody>
          <a:bodyPr/>
          <a:lstStyle/>
          <a:p>
            <a:r>
              <a:rPr lang="en-US" altLang="zh-TW" b="1" dirty="0">
                <a:latin typeface="Arial" panose="020B0604020202020204" pitchFamily="34" charset="0"/>
                <a:cs typeface="Arial" panose="020B0604020202020204" pitchFamily="34" charset="0"/>
              </a:rPr>
              <a:t>Nov 12, 2025</a:t>
            </a:r>
            <a:endParaRPr lang="zh-TW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30" descr="ww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0937" y="5811384"/>
            <a:ext cx="935038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407893" y="6488971"/>
            <a:ext cx="3590365" cy="30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altLang="zh-TW" sz="1050" dirty="0">
                <a:solidFill>
                  <a:srgbClr val="898989"/>
                </a:solidFill>
                <a:latin typeface="Arial" pitchFamily="34" charset="0"/>
                <a:ea typeface="新細明體" pitchFamily="18" charset="-120"/>
              </a:rPr>
              <a:t>Copyright © 2012 Taiwan Union Technology Corporation</a:t>
            </a:r>
            <a:endParaRPr lang="zh-TW" altLang="zh-TW" sz="1050" dirty="0">
              <a:solidFill>
                <a:srgbClr val="898989"/>
              </a:solidFill>
              <a:latin typeface="Arial" pitchFamily="34" charset="0"/>
              <a:ea typeface="新細明體" pitchFamily="18" charset="-120"/>
            </a:endParaRPr>
          </a:p>
        </p:txBody>
      </p:sp>
      <p:grpSp>
        <p:nvGrpSpPr>
          <p:cNvPr id="27" name="群組 7"/>
          <p:cNvGrpSpPr>
            <a:grpSpLocks noChangeAspect="1"/>
          </p:cNvGrpSpPr>
          <p:nvPr/>
        </p:nvGrpSpPr>
        <p:grpSpPr bwMode="auto">
          <a:xfrm>
            <a:off x="10396312" y="3921213"/>
            <a:ext cx="1624072" cy="2843774"/>
            <a:chOff x="5213142" y="138090"/>
            <a:chExt cx="3741340" cy="6552270"/>
          </a:xfrm>
        </p:grpSpPr>
        <p:sp>
          <p:nvSpPr>
            <p:cNvPr id="28" name="橢圓 27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9" name="橢圓 28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0" name="橢圓 29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" name="橢圓 30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2" name="橢圓 31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3" name="橢圓 32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4" name="橢圓 33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5" name="橢圓 34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8" name="橢圓 37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9" name="橢圓 38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0" name="橢圓 39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1" name="橢圓 40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2" name="橢圓 41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3" name="橢圓 42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46" name="圖片 4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5724" y="469115"/>
            <a:ext cx="3477746" cy="111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667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694078" y="1375653"/>
            <a:ext cx="9637059" cy="4670993"/>
          </a:xfrm>
          <a:prstGeom prst="roundRect">
            <a:avLst>
              <a:gd name="adj" fmla="val 6017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405" y="392947"/>
            <a:ext cx="10515600" cy="674781"/>
          </a:xfrm>
        </p:spPr>
        <p:txBody>
          <a:bodyPr>
            <a:normAutofit/>
          </a:bodyPr>
          <a:lstStyle/>
          <a:p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Statements of Comprehensive Income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48178" y="295320"/>
            <a:ext cx="1211244" cy="386837"/>
          </a:xfrm>
          <a:prstGeom prst="rect">
            <a:avLst/>
          </a:prstGeom>
        </p:spPr>
      </p:pic>
      <p:grpSp>
        <p:nvGrpSpPr>
          <p:cNvPr id="8" name="群組 7"/>
          <p:cNvGrpSpPr>
            <a:grpSpLocks noChangeAspect="1"/>
          </p:cNvGrpSpPr>
          <p:nvPr/>
        </p:nvGrpSpPr>
        <p:grpSpPr bwMode="auto">
          <a:xfrm>
            <a:off x="10476994" y="3818583"/>
            <a:ext cx="1624072" cy="2843774"/>
            <a:chOff x="5213142" y="138090"/>
            <a:chExt cx="3741340" cy="6552270"/>
          </a:xfrm>
        </p:grpSpPr>
        <p:sp>
          <p:nvSpPr>
            <p:cNvPr id="9" name="橢圓 8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0" name="橢圓 9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橢圓 10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橢圓 11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4" name="橢圓 13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橢圓 14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7" name="橢圓 16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8" name="橢圓 17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0" name="橢圓 19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2" name="橢圓 21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4" name="橢圓 23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694078" y="6092961"/>
            <a:ext cx="96370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b="0" i="0" u="none" strike="noStrike" baseline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Total outstanding shares were 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278,066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thousand units </a:t>
            </a:r>
            <a:r>
              <a:rPr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at 9/30/25 </a:t>
            </a:r>
            <a:endParaRPr lang="en-US" altLang="zh-TW" sz="1200" b="0" i="0" u="none" strike="noStrike" baseline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b="0" i="0" u="none" strike="noStrike" baseline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ROE figures are annualized based on average equity attributable to shareholders of the parent company. 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6928" y="1687169"/>
            <a:ext cx="8391357" cy="396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02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71" y="1867829"/>
            <a:ext cx="5097335" cy="3309961"/>
          </a:xfrm>
          <a:prstGeom prst="rect">
            <a:avLst/>
          </a:prstGeom>
        </p:spPr>
      </p:pic>
      <p:graphicFrame>
        <p:nvGraphicFramePr>
          <p:cNvPr id="26" name="圖表 25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00000000-0008-0000-05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3763166"/>
              </p:ext>
            </p:extLst>
          </p:nvPr>
        </p:nvGraphicFramePr>
        <p:xfrm>
          <a:off x="4879649" y="3837062"/>
          <a:ext cx="6022867" cy="2470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7616" y="268486"/>
            <a:ext cx="10515600" cy="674781"/>
          </a:xfrm>
        </p:spPr>
        <p:txBody>
          <a:bodyPr>
            <a:normAutofit/>
          </a:bodyPr>
          <a:lstStyle/>
          <a:p>
            <a:r>
              <a:rPr lang="en-US" altLang="zh-TW" sz="3600" b="1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3Q25 </a:t>
            </a:r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CCL Revenue by Technology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560424" y="268486"/>
            <a:ext cx="1377097" cy="439726"/>
          </a:xfrm>
          <a:prstGeom prst="rect">
            <a:avLst/>
          </a:prstGeom>
        </p:spPr>
      </p:pic>
      <p:grpSp>
        <p:nvGrpSpPr>
          <p:cNvPr id="27" name="群組 26"/>
          <p:cNvGrpSpPr>
            <a:grpSpLocks noChangeAspect="1"/>
          </p:cNvGrpSpPr>
          <p:nvPr/>
        </p:nvGrpSpPr>
        <p:grpSpPr bwMode="auto">
          <a:xfrm>
            <a:off x="10625552" y="4039721"/>
            <a:ext cx="1372335" cy="2628239"/>
            <a:chOff x="5213142" y="138090"/>
            <a:chExt cx="3741340" cy="6552270"/>
          </a:xfrm>
        </p:grpSpPr>
        <p:sp>
          <p:nvSpPr>
            <p:cNvPr id="28" name="橢圓 27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4" name="橢圓 43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5" name="橢圓 44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6" name="橢圓 45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5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7" name="橢圓 46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6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8" name="橢圓 47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7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9" name="橢圓 48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0" name="橢圓 49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1" name="橢圓 50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2" name="橢圓 51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8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3" name="橢圓 52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9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4" name="橢圓 53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5" name="橢圓 54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6" name="橢圓 55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7" name="橢圓 56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10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9" name="橢圓 58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4" name="圖片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30177" y="1232482"/>
            <a:ext cx="5746598" cy="24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260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809405" y="1180412"/>
            <a:ext cx="9336055" cy="4987305"/>
          </a:xfrm>
          <a:prstGeom prst="roundRect">
            <a:avLst>
              <a:gd name="adj" fmla="val 6017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405" y="392947"/>
            <a:ext cx="10515600" cy="674781"/>
          </a:xfrm>
        </p:spPr>
        <p:txBody>
          <a:bodyPr>
            <a:normAutofit/>
          </a:bodyPr>
          <a:lstStyle/>
          <a:p>
            <a:pPr>
              <a:tabLst>
                <a:tab pos="5916613" algn="l"/>
              </a:tabLst>
            </a:pPr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Balance Sheets &amp; Key Indices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48178" y="295320"/>
            <a:ext cx="1211244" cy="386837"/>
          </a:xfrm>
          <a:prstGeom prst="rect">
            <a:avLst/>
          </a:prstGeom>
        </p:spPr>
      </p:pic>
      <p:grpSp>
        <p:nvGrpSpPr>
          <p:cNvPr id="8" name="群組 7"/>
          <p:cNvGrpSpPr>
            <a:grpSpLocks noChangeAspect="1"/>
          </p:cNvGrpSpPr>
          <p:nvPr/>
        </p:nvGrpSpPr>
        <p:grpSpPr bwMode="auto">
          <a:xfrm>
            <a:off x="10476994" y="3818583"/>
            <a:ext cx="1624072" cy="2843774"/>
            <a:chOff x="5213142" y="138090"/>
            <a:chExt cx="3741340" cy="6552270"/>
          </a:xfrm>
        </p:grpSpPr>
        <p:sp>
          <p:nvSpPr>
            <p:cNvPr id="9" name="橢圓 8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0" name="橢圓 9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橢圓 10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橢圓 11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4" name="橢圓 13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橢圓 14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7" name="橢圓 16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8" name="橢圓 17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0" name="橢圓 19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2" name="橢圓 21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4" name="橢圓 23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872158" y="6174376"/>
            <a:ext cx="6992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Total outstanding shares were 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278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,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066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thousand units at 9/30/25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Asset </a:t>
            </a:r>
            <a:r>
              <a:rPr lang="en-US" altLang="zh-TW" sz="1400" b="0" i="0" u="none" strike="noStrike" baseline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productivity = Annualized net revenue / Average net PP&amp;E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84953" y="1314093"/>
            <a:ext cx="7378337" cy="455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10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1333334" y="1394458"/>
            <a:ext cx="8274424" cy="3952322"/>
          </a:xfrm>
          <a:prstGeom prst="roundRect">
            <a:avLst>
              <a:gd name="adj" fmla="val 6017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405" y="392947"/>
            <a:ext cx="10515600" cy="674781"/>
          </a:xfrm>
        </p:spPr>
        <p:txBody>
          <a:bodyPr>
            <a:normAutofit/>
          </a:bodyPr>
          <a:lstStyle/>
          <a:p>
            <a:pPr>
              <a:tabLst>
                <a:tab pos="5916613" algn="l"/>
              </a:tabLst>
            </a:pPr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   Cash Flows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48178" y="295320"/>
            <a:ext cx="1211244" cy="386837"/>
          </a:xfrm>
          <a:prstGeom prst="rect">
            <a:avLst/>
          </a:prstGeom>
        </p:spPr>
      </p:pic>
      <p:grpSp>
        <p:nvGrpSpPr>
          <p:cNvPr id="8" name="群組 7"/>
          <p:cNvGrpSpPr>
            <a:grpSpLocks noChangeAspect="1"/>
          </p:cNvGrpSpPr>
          <p:nvPr/>
        </p:nvGrpSpPr>
        <p:grpSpPr bwMode="auto">
          <a:xfrm>
            <a:off x="10476994" y="3818583"/>
            <a:ext cx="1624072" cy="2843774"/>
            <a:chOff x="5213142" y="138090"/>
            <a:chExt cx="3741340" cy="6552270"/>
          </a:xfrm>
        </p:grpSpPr>
        <p:sp>
          <p:nvSpPr>
            <p:cNvPr id="9" name="橢圓 8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0" name="橢圓 9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橢圓 10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橢圓 11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4" name="橢圓 13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橢圓 14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7" name="橢圓 16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8" name="橢圓 17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0" name="橢圓 19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2" name="橢圓 21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4" name="橢圓 23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1333334" y="5418388"/>
            <a:ext cx="69924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/>
              <a:t>* Free cash flow  = Cash from operating activities  –Capital expenditures</a:t>
            </a:r>
            <a:endParaRPr lang="en-US" altLang="zh-TW" sz="1400" b="0" i="0" u="none" strike="noStrike" baseline="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97166" y="1664574"/>
            <a:ext cx="7467041" cy="337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36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0" descr="ww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0937" y="5811384"/>
            <a:ext cx="935038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407893" y="6488971"/>
            <a:ext cx="3590365" cy="30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altLang="zh-TW" sz="1050" dirty="0">
                <a:solidFill>
                  <a:srgbClr val="898989"/>
                </a:solidFill>
                <a:latin typeface="Arial" pitchFamily="34" charset="0"/>
                <a:ea typeface="新細明體" pitchFamily="18" charset="-120"/>
              </a:rPr>
              <a:t>Copyright © 2012 Taiwan Union Technology Corporation</a:t>
            </a:r>
            <a:endParaRPr lang="zh-TW" altLang="zh-TW" sz="1050" dirty="0">
              <a:solidFill>
                <a:srgbClr val="898989"/>
              </a:solidFill>
              <a:latin typeface="Arial" pitchFamily="34" charset="0"/>
              <a:ea typeface="新細明體" pitchFamily="18" charset="-120"/>
            </a:endParaRPr>
          </a:p>
        </p:txBody>
      </p:sp>
      <p:grpSp>
        <p:nvGrpSpPr>
          <p:cNvPr id="27" name="群組 7"/>
          <p:cNvGrpSpPr>
            <a:grpSpLocks noChangeAspect="1"/>
          </p:cNvGrpSpPr>
          <p:nvPr/>
        </p:nvGrpSpPr>
        <p:grpSpPr bwMode="auto">
          <a:xfrm>
            <a:off x="10396312" y="3921213"/>
            <a:ext cx="1624072" cy="2843774"/>
            <a:chOff x="5213142" y="138090"/>
            <a:chExt cx="3741340" cy="6552270"/>
          </a:xfrm>
        </p:grpSpPr>
        <p:sp>
          <p:nvSpPr>
            <p:cNvPr id="28" name="橢圓 27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9" name="橢圓 28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0" name="橢圓 29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" name="橢圓 30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2" name="橢圓 31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3" name="橢圓 32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4" name="橢圓 33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5" name="橢圓 34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8" name="橢圓 37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9" name="橢圓 38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0" name="橢圓 39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1" name="橢圓 40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2" name="橢圓 41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3" name="橢圓 42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46" name="圖片 4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4646" y="2425778"/>
            <a:ext cx="4233311" cy="1352000"/>
          </a:xfrm>
          <a:prstGeom prst="rect">
            <a:avLst/>
          </a:prstGeom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243669" y="2809224"/>
            <a:ext cx="4347882" cy="1111989"/>
          </a:xfrm>
        </p:spPr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https://www.tuc.com.tw</a:t>
            </a:r>
          </a:p>
          <a:p>
            <a:r>
              <a:rPr lang="en-US" altLang="zh-TW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Ivon.Huang@tuc.com.tw</a:t>
            </a:r>
            <a:endParaRPr lang="zh-TW" altLang="en-US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002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102</Words>
  <Application>Microsoft Office PowerPoint</Application>
  <PresentationFormat>寬螢幕</PresentationFormat>
  <Paragraphs>16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4" baseType="lpstr">
      <vt:lpstr>Arial Unicode MS</vt:lpstr>
      <vt:lpstr>細明體-ExtB</vt:lpstr>
      <vt:lpstr>微軟正黑體</vt:lpstr>
      <vt:lpstr>新細明體</vt:lpstr>
      <vt:lpstr>Arial</vt:lpstr>
      <vt:lpstr>Calibri</vt:lpstr>
      <vt:lpstr>Calibri Light</vt:lpstr>
      <vt:lpstr>Office 佈景主題</vt:lpstr>
      <vt:lpstr>2025 Third  Quarter Earnings Conference</vt:lpstr>
      <vt:lpstr>Statements of Comprehensive Income</vt:lpstr>
      <vt:lpstr>3Q25 CCL Revenue by Technology</vt:lpstr>
      <vt:lpstr>Balance Sheets &amp; Key Indices</vt:lpstr>
      <vt:lpstr>   Cash Flows</vt:lpstr>
      <vt:lpstr>PowerPoint 簡報</vt:lpstr>
    </vt:vector>
  </TitlesOfParts>
  <Company>TUC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2021 Fourth Quarter Earnings Conference</dc:title>
  <dc:creator>Erin Wang (王彥婷)</dc:creator>
  <cp:lastModifiedBy>Mollie Ku (古玟玲)</cp:lastModifiedBy>
  <cp:revision>125</cp:revision>
  <cp:lastPrinted>2024-07-26T04:59:50Z</cp:lastPrinted>
  <dcterms:created xsi:type="dcterms:W3CDTF">2022-03-01T02:38:21Z</dcterms:created>
  <dcterms:modified xsi:type="dcterms:W3CDTF">2025-11-12T08:18:45Z</dcterms:modified>
</cp:coreProperties>
</file>