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57" r:id="rId3"/>
    <p:sldId id="269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-server\&#36001;&#21209;&#37096;\DATA\Q_&#33891;&#20107;&#26371;&#35696;&#20107;&#37636;\115&#24180;&#24230;&#33891;&#20107;&#26371;\20260729\&#31777;&#22577;&#32032;&#26448;\&#27861;&#35498;&#26371;\115Q2%20tuc&#27861;&#35498;&#26371;-&#29151;&#25910;&#21344;&#27604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altLang="zh-TW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anose="020B0604020202020204" pitchFamily="34" charset="-120"/>
              </a:rPr>
              <a:t>Revenue (%)</a:t>
            </a:r>
            <a:endParaRPr lang="zh-TW" altLang="en-US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 Unicode MS" panose="020B0604020202020204" pitchFamily="34" charset="-12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PPT!$A$5</c:f>
              <c:strCache>
                <c:ptCount val="1"/>
                <c:pt idx="0">
                  <c:v>ELL &amp; SLL</c:v>
                </c:pt>
              </c:strCache>
            </c:strRef>
          </c:tx>
          <c:spPr>
            <a:solidFill>
              <a:srgbClr val="0000FF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8.0083555945299218E-3"/>
                  <c:y val="-8.4477626046259787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8.008355594529921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338903729686679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338903729686581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4.910707294585017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756E-417C-946E-321A77CA376E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698708990382046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C85F-40D9-BB43-BAC31231F945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3.698708990381910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85F-40D9-BB43-BAC31231F945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3.698708990382046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C85F-40D9-BB43-BAC31231F945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5.7889487595580028E-3"/>
                  <c:y val="9.79772330226477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85F-40D9-BB43-BAC31231F945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6.2705108244487384E-3"/>
                  <c:y val="4.89886165113229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PPT!$H$4:$Q$4</c:f>
              <c:strCache>
                <c:ptCount val="10"/>
                <c:pt idx="0">
                  <c:v>1Q24</c:v>
                </c:pt>
                <c:pt idx="1">
                  <c:v>2Q24</c:v>
                </c:pt>
                <c:pt idx="2">
                  <c:v>3Q24</c:v>
                </c:pt>
                <c:pt idx="3">
                  <c:v>4Q24</c:v>
                </c:pt>
                <c:pt idx="4">
                  <c:v>1Q25</c:v>
                </c:pt>
                <c:pt idx="5">
                  <c:v>2Q25</c:v>
                </c:pt>
                <c:pt idx="6">
                  <c:v>3Q25</c:v>
                </c:pt>
                <c:pt idx="7">
                  <c:v>4Q25</c:v>
                </c:pt>
                <c:pt idx="8">
                  <c:v>1Q26</c:v>
                </c:pt>
                <c:pt idx="9">
                  <c:v>2Q26</c:v>
                </c:pt>
              </c:strCache>
            </c:strRef>
          </c:cat>
          <c:val>
            <c:numRef>
              <c:f>PPT!$H$5:$Q$5</c:f>
              <c:numCache>
                <c:formatCode>0%</c:formatCode>
                <c:ptCount val="10"/>
                <c:pt idx="0">
                  <c:v>0.24419378852962362</c:v>
                </c:pt>
                <c:pt idx="1">
                  <c:v>0.29746173331842279</c:v>
                </c:pt>
                <c:pt idx="2">
                  <c:v>0.35403104386426776</c:v>
                </c:pt>
                <c:pt idx="3">
                  <c:v>0.34174747645708853</c:v>
                </c:pt>
                <c:pt idx="4">
                  <c:v>0.33293222773332037</c:v>
                </c:pt>
                <c:pt idx="5">
                  <c:v>0.36281557967677636</c:v>
                </c:pt>
                <c:pt idx="6">
                  <c:v>0.38436024013227371</c:v>
                </c:pt>
                <c:pt idx="7">
                  <c:v>0.35712901129073177</c:v>
                </c:pt>
                <c:pt idx="8">
                  <c:v>0.38360914299380383</c:v>
                </c:pt>
                <c:pt idx="9">
                  <c:v>0.39347726879231881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56E-417C-946E-321A77CA376E}"/>
            </c:ext>
          </c:extLst>
        </c:ser>
        <c:ser>
          <c:idx val="1"/>
          <c:order val="1"/>
          <c:tx>
            <c:strRef>
              <c:f>PPT!$A$6</c:f>
              <c:strCache>
                <c:ptCount val="1"/>
                <c:pt idx="0">
                  <c:v>VLL &amp; LL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1"/>
              <c:layout>
                <c:manualLayout>
                  <c:x val="2.669451864843241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756E-417C-946E-321A77CA376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PPT!$H$4:$Q$4</c:f>
              <c:strCache>
                <c:ptCount val="10"/>
                <c:pt idx="0">
                  <c:v>1Q24</c:v>
                </c:pt>
                <c:pt idx="1">
                  <c:v>2Q24</c:v>
                </c:pt>
                <c:pt idx="2">
                  <c:v>3Q24</c:v>
                </c:pt>
                <c:pt idx="3">
                  <c:v>4Q24</c:v>
                </c:pt>
                <c:pt idx="4">
                  <c:v>1Q25</c:v>
                </c:pt>
                <c:pt idx="5">
                  <c:v>2Q25</c:v>
                </c:pt>
                <c:pt idx="6">
                  <c:v>3Q25</c:v>
                </c:pt>
                <c:pt idx="7">
                  <c:v>4Q25</c:v>
                </c:pt>
                <c:pt idx="8">
                  <c:v>1Q26</c:v>
                </c:pt>
                <c:pt idx="9">
                  <c:v>2Q26</c:v>
                </c:pt>
              </c:strCache>
            </c:strRef>
          </c:cat>
          <c:val>
            <c:numRef>
              <c:f>PPT!$H$6:$Q$6</c:f>
              <c:numCache>
                <c:formatCode>0%</c:formatCode>
                <c:ptCount val="10"/>
                <c:pt idx="0">
                  <c:v>0.33634687063027641</c:v>
                </c:pt>
                <c:pt idx="1">
                  <c:v>0.31652983646582139</c:v>
                </c:pt>
                <c:pt idx="2">
                  <c:v>0.28264488790850162</c:v>
                </c:pt>
                <c:pt idx="3">
                  <c:v>0.32003123985091186</c:v>
                </c:pt>
                <c:pt idx="4">
                  <c:v>0.29511550974582207</c:v>
                </c:pt>
                <c:pt idx="5">
                  <c:v>0.31535656820728841</c:v>
                </c:pt>
                <c:pt idx="6">
                  <c:v>0.32806545410973409</c:v>
                </c:pt>
                <c:pt idx="7">
                  <c:v>0.34066929647207567</c:v>
                </c:pt>
                <c:pt idx="8">
                  <c:v>0.3217310361603456</c:v>
                </c:pt>
                <c:pt idx="9">
                  <c:v>0.30646143219093219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756E-417C-946E-321A77CA37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1885760"/>
        <c:axId val="131798048"/>
        <c:axId val="0"/>
      </c:bar3DChart>
      <c:catAx>
        <c:axId val="131885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31798048"/>
        <c:crosses val="autoZero"/>
        <c:auto val="1"/>
        <c:lblAlgn val="ctr"/>
        <c:lblOffset val="100"/>
        <c:noMultiLvlLbl val="0"/>
      </c:catAx>
      <c:valAx>
        <c:axId val="131798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3188576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altLang="zh-TW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anose="020B0604020202020204" pitchFamily="34" charset="-120"/>
              </a:rPr>
              <a:t>Revenue (%)</a:t>
            </a:r>
            <a:endParaRPr lang="zh-TW" altLang="en-US">
              <a:solidFill>
                <a:sysClr val="windowText" lastClr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 Unicode MS" panose="020B0604020202020204" pitchFamily="34" charset="-12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PPT!$A$5</c:f>
              <c:strCache>
                <c:ptCount val="1"/>
                <c:pt idx="0">
                  <c:v>ELL &amp; SLL</c:v>
                </c:pt>
              </c:strCache>
            </c:strRef>
          </c:tx>
          <c:spPr>
            <a:solidFill>
              <a:srgbClr val="0000FF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6694524259437144E-3"/>
                  <c:y val="-8.4477656697173172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FE64-4CA6-A27C-AE89B23CBEDD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3389048518873803E-3"/>
                  <c:y val="1.38237762420444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E64-4CA6-A27C-AE89B23CBED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PPT!$B$4:$F$4</c:f>
              <c:strCach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PPT!$B$5:$F$5</c:f>
              <c:numCache>
                <c:formatCode>0%</c:formatCode>
                <c:ptCount val="5"/>
                <c:pt idx="0">
                  <c:v>9.8156463923841614E-2</c:v>
                </c:pt>
                <c:pt idx="1">
                  <c:v>0.13812622199566799</c:v>
                </c:pt>
                <c:pt idx="2">
                  <c:v>0.22475135581728481</c:v>
                </c:pt>
                <c:pt idx="3">
                  <c:v>0.31572771225671364</c:v>
                </c:pt>
                <c:pt idx="4">
                  <c:v>0.36060175474259337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E64-4CA6-A27C-AE89B23CBEDD}"/>
            </c:ext>
          </c:extLst>
        </c:ser>
        <c:ser>
          <c:idx val="1"/>
          <c:order val="1"/>
          <c:tx>
            <c:strRef>
              <c:f>PPT!$A$6</c:f>
              <c:strCache>
                <c:ptCount val="1"/>
                <c:pt idx="0">
                  <c:v>VLL &amp; LL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6694524259437144E-3"/>
                  <c:y val="-1.38237762420445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FE64-4CA6-A27C-AE89B23CBED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PPT!$B$4:$F$4</c:f>
              <c:strCach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strCache>
            </c:strRef>
          </c:cat>
          <c:val>
            <c:numRef>
              <c:f>PPT!$B$6:$F$6</c:f>
              <c:numCache>
                <c:formatCode>0%</c:formatCode>
                <c:ptCount val="5"/>
                <c:pt idx="0">
                  <c:v>0.24869653349197371</c:v>
                </c:pt>
                <c:pt idx="1">
                  <c:v>0.31471006600852425</c:v>
                </c:pt>
                <c:pt idx="2">
                  <c:v>0.31126628567446901</c:v>
                </c:pt>
                <c:pt idx="3">
                  <c:v>0.31148185215153523</c:v>
                </c:pt>
                <c:pt idx="4">
                  <c:v>0.32222285160472053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FE64-4CA6-A27C-AE89B23CBE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2836960"/>
        <c:axId val="132387976"/>
        <c:axId val="0"/>
      </c:bar3DChart>
      <c:catAx>
        <c:axId val="132836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32387976"/>
        <c:crosses val="autoZero"/>
        <c:auto val="1"/>
        <c:lblAlgn val="ctr"/>
        <c:lblOffset val="100"/>
        <c:noMultiLvlLbl val="0"/>
      </c:catAx>
      <c:valAx>
        <c:axId val="132387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13283696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0481331007902335E-2"/>
          <c:y val="7.0001009458258351E-2"/>
          <c:w val="0.95304172534529141"/>
          <c:h val="0.92117508814482674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rgbClr val="0000FF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53-421C-A56B-BEC290E5E8EA}"/>
              </c:ext>
            </c:extLst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53-421C-A56B-BEC290E5E8EA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53-421C-A56B-BEC290E5E8EA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53-421C-A56B-BEC290E5E8EA}"/>
              </c:ext>
            </c:extLst>
          </c:dPt>
          <c:dLbls>
            <c:dLbl>
              <c:idx val="0"/>
              <c:layout>
                <c:manualLayout>
                  <c:x val="-0.13404621275619741"/>
                  <c:y val="0.1062526015225820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Arial Unicode MS" panose="020B0604020202020204" pitchFamily="34" charset="-120"/>
                    </a:defRPr>
                  </a:pPr>
                  <a:endParaRPr lang="zh-TW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948529841133001"/>
                      <c:h val="0.13739464598530945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22688791258461122"/>
                  <c:y val="-0.3618877894910282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Arial Unicode MS" panose="020B0604020202020204" pitchFamily="34" charset="-120"/>
                    </a:defRPr>
                  </a:pPr>
                  <a:endParaRPr lang="zh-TW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692498155487249"/>
                      <c:h val="0.14925830532865636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111701700712346"/>
                  <c:y val="2.911597864583061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7E53-421C-A56B-BEC290E5E8EA}"/>
                </c:ext>
                <c:ext xmlns:c15="http://schemas.microsoft.com/office/drawing/2012/chart" uri="{CE6537A1-D6FC-4f65-9D91-7224C49458BB}">
                  <c15:layout>
                    <c:manualLayout>
                      <c:w val="0.24530018218840424"/>
                      <c:h val="0.14925838515916151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0.14900211105977842"/>
                  <c:y val="0.1187091616747867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7E53-421C-A56B-BEC290E5E8EA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Arial Unicode MS" panose="020B0604020202020204" pitchFamily="34" charset="-120"/>
                  </a:defRPr>
                </a:pPr>
                <a:endParaRPr lang="zh-TW"/>
              </a:p>
            </c:tx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PPT!$A$5:$A$8</c:f>
              <c:strCache>
                <c:ptCount val="4"/>
                <c:pt idx="0">
                  <c:v>ELL &amp; SLL</c:v>
                </c:pt>
                <c:pt idx="1">
                  <c:v>VLL &amp; LL</c:v>
                </c:pt>
                <c:pt idx="2">
                  <c:v>HDI &amp; N-LL</c:v>
                </c:pt>
                <c:pt idx="3">
                  <c:v>Others</c:v>
                </c:pt>
              </c:strCache>
            </c:strRef>
          </c:cat>
          <c:val>
            <c:numRef>
              <c:f>PPT!$B$25:$B$28</c:f>
              <c:numCache>
                <c:formatCode>0%</c:formatCode>
                <c:ptCount val="4"/>
                <c:pt idx="0">
                  <c:v>0.39347726879231881</c:v>
                </c:pt>
                <c:pt idx="1">
                  <c:v>0.30646143219093219</c:v>
                </c:pt>
                <c:pt idx="2">
                  <c:v>0.15690476589317418</c:v>
                </c:pt>
                <c:pt idx="3">
                  <c:v>0.14315653312357482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E53-421C-A56B-BEC290E5E8EA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3F16EE-0B29-40D5-8272-A3446D55BF7D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A8869B-1DA9-4ABE-B2F5-B9598937FA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17625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4966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1033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5287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6732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9648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8271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35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7406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8183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1967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899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19E16-3F82-4834-973E-97DE804C6302}" type="datetimeFigureOut">
              <a:rPr lang="zh-TW" altLang="en-US" smtClean="0"/>
              <a:t>2026/07/24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5C5B3-2648-457D-BC6F-0ECE67727E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1693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8.png"/><Relationship Id="rId7" Type="http://schemas.openxmlformats.org/officeDocument/2006/relationships/image" Target="../media/image5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chart" Target="../charts/chart3.xml"/><Relationship Id="rId5" Type="http://schemas.openxmlformats.org/officeDocument/2006/relationships/image" Target="../media/image3.jpeg"/><Relationship Id="rId10" Type="http://schemas.openxmlformats.org/officeDocument/2006/relationships/chart" Target="../charts/chart2.xml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ctrTitle"/>
          </p:nvPr>
        </p:nvSpPr>
        <p:spPr>
          <a:xfrm>
            <a:off x="649651" y="2317977"/>
            <a:ext cx="11175493" cy="1106148"/>
          </a:xfrm>
        </p:spPr>
        <p:txBody>
          <a:bodyPr>
            <a:noAutofit/>
          </a:bodyPr>
          <a:lstStyle/>
          <a:p>
            <a:r>
              <a:rPr lang="en-US" altLang="zh-TW" sz="4200" b="1" dirty="0" smtClean="0">
                <a:solidFill>
                  <a:srgbClr val="CC0000"/>
                </a:solidFill>
                <a:latin typeface="Arial" panose="020B0604020202020204" pitchFamily="34" charset="0"/>
                <a:ea typeface="細明體-ExtB" panose="02020500000000000000" pitchFamily="18" charset="-120"/>
                <a:cs typeface="Arial" panose="020B0604020202020204" pitchFamily="34" charset="0"/>
              </a:rPr>
              <a:t>2026 </a:t>
            </a:r>
            <a:r>
              <a:rPr lang="en-US" altLang="zh-TW" sz="4200" b="1" dirty="0">
                <a:solidFill>
                  <a:srgbClr val="CC0000"/>
                </a:solidFill>
                <a:latin typeface="Arial" panose="020B0604020202020204" pitchFamily="34" charset="0"/>
                <a:ea typeface="細明體-ExtB" panose="02020500000000000000" pitchFamily="18" charset="-120"/>
                <a:cs typeface="Arial" panose="020B0604020202020204" pitchFamily="34" charset="0"/>
              </a:rPr>
              <a:t>Second</a:t>
            </a:r>
            <a:r>
              <a:rPr lang="en-US" altLang="zh-TW" sz="4200" b="1" dirty="0" smtClean="0">
                <a:solidFill>
                  <a:srgbClr val="CC0000"/>
                </a:solidFill>
                <a:latin typeface="Arial" panose="020B0604020202020204" pitchFamily="34" charset="0"/>
                <a:ea typeface="細明體-ExtB" panose="02020500000000000000" pitchFamily="18" charset="-120"/>
                <a:cs typeface="Arial" panose="020B0604020202020204" pitchFamily="34" charset="0"/>
              </a:rPr>
              <a:t> Quarter Earnings </a:t>
            </a:r>
            <a:r>
              <a:rPr lang="en-US" altLang="zh-TW" sz="4200" b="1" dirty="0">
                <a:solidFill>
                  <a:srgbClr val="CC0000"/>
                </a:solidFill>
                <a:latin typeface="Arial" panose="020B0604020202020204" pitchFamily="34" charset="0"/>
                <a:ea typeface="細明體-ExtB" panose="02020500000000000000" pitchFamily="18" charset="-120"/>
                <a:cs typeface="Arial" panose="020B0604020202020204" pitchFamily="34" charset="0"/>
              </a:rPr>
              <a:t>Conference</a:t>
            </a:r>
            <a:endParaRPr lang="zh-TW" altLang="en-US" sz="4200" b="1" dirty="0">
              <a:solidFill>
                <a:srgbClr val="CC0000"/>
              </a:solidFill>
              <a:latin typeface="Arial" panose="020B0604020202020204" pitchFamily="34" charset="0"/>
              <a:ea typeface="細明體-ExtB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5" name="副標題 2"/>
          <p:cNvSpPr>
            <a:spLocks noGrp="1"/>
          </p:cNvSpPr>
          <p:nvPr>
            <p:ph type="subTitle" idx="1"/>
          </p:nvPr>
        </p:nvSpPr>
        <p:spPr>
          <a:xfrm>
            <a:off x="90641" y="3921213"/>
            <a:ext cx="4224867" cy="964413"/>
          </a:xfrm>
        </p:spPr>
        <p:txBody>
          <a:bodyPr/>
          <a:lstStyle/>
          <a:p>
            <a:r>
              <a:rPr lang="en-US" altLang="zh-TW" b="1" dirty="0" smtClean="0">
                <a:latin typeface="Arial" panose="020B0604020202020204" pitchFamily="34" charset="0"/>
                <a:cs typeface="Arial" panose="020B0604020202020204" pitchFamily="34" charset="0"/>
              </a:rPr>
              <a:t>July 29, </a:t>
            </a:r>
            <a:r>
              <a:rPr lang="en-US" altLang="zh-TW" b="1" dirty="0">
                <a:latin typeface="Arial" panose="020B0604020202020204" pitchFamily="34" charset="0"/>
                <a:cs typeface="Arial" panose="020B0604020202020204" pitchFamily="34" charset="0"/>
              </a:rPr>
              <a:t>2026</a:t>
            </a:r>
            <a:endParaRPr lang="zh-TW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30" descr="ww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0937" y="5811384"/>
            <a:ext cx="935038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407893" y="6488971"/>
            <a:ext cx="3590365" cy="30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altLang="zh-TW" sz="1050" dirty="0">
                <a:solidFill>
                  <a:srgbClr val="898989"/>
                </a:solidFill>
                <a:latin typeface="Arial" pitchFamily="34" charset="0"/>
                <a:ea typeface="新細明體" pitchFamily="18" charset="-120"/>
              </a:rPr>
              <a:t>Copyright © 2012 Taiwan Union Technology Corporation</a:t>
            </a:r>
            <a:endParaRPr lang="zh-TW" altLang="zh-TW" sz="1050" dirty="0">
              <a:solidFill>
                <a:srgbClr val="898989"/>
              </a:solidFill>
              <a:latin typeface="Arial" pitchFamily="34" charset="0"/>
              <a:ea typeface="新細明體" pitchFamily="18" charset="-120"/>
            </a:endParaRPr>
          </a:p>
        </p:txBody>
      </p:sp>
      <p:grpSp>
        <p:nvGrpSpPr>
          <p:cNvPr id="27" name="群組 7"/>
          <p:cNvGrpSpPr>
            <a:grpSpLocks noChangeAspect="1"/>
          </p:cNvGrpSpPr>
          <p:nvPr/>
        </p:nvGrpSpPr>
        <p:grpSpPr bwMode="auto">
          <a:xfrm>
            <a:off x="10396312" y="3921213"/>
            <a:ext cx="1624072" cy="2843774"/>
            <a:chOff x="5213142" y="138090"/>
            <a:chExt cx="3741340" cy="6552270"/>
          </a:xfrm>
        </p:grpSpPr>
        <p:sp>
          <p:nvSpPr>
            <p:cNvPr id="28" name="橢圓 27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9" name="橢圓 28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0" name="橢圓 29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" name="橢圓 30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2" name="橢圓 31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3" name="橢圓 32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4" name="橢圓 33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5" name="橢圓 34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6" name="橢圓 35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7" name="橢圓 36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8" name="橢圓 37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9" name="橢圓 38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0" name="橢圓 39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1" name="橢圓 40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2" name="橢圓 41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3" name="橢圓 42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46" name="圖片 4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5724" y="469115"/>
            <a:ext cx="3477746" cy="111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66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9405" y="392947"/>
            <a:ext cx="10515600" cy="674781"/>
          </a:xfrm>
        </p:spPr>
        <p:txBody>
          <a:bodyPr>
            <a:normAutofit/>
          </a:bodyPr>
          <a:lstStyle/>
          <a:p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Statements of Comprehensive Income</a:t>
            </a:r>
            <a:endParaRPr lang="zh-TW" altLang="en-US" sz="3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0"/>
              <a:cs typeface="Arial" panose="020B0604020202020204" pitchFamily="34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48178" y="295320"/>
            <a:ext cx="1211244" cy="386837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694078" y="1375653"/>
            <a:ext cx="9637059" cy="4670993"/>
          </a:xfrm>
          <a:prstGeom prst="roundRect">
            <a:avLst>
              <a:gd name="adj" fmla="val 6017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群組 7"/>
          <p:cNvGrpSpPr>
            <a:grpSpLocks noChangeAspect="1"/>
          </p:cNvGrpSpPr>
          <p:nvPr/>
        </p:nvGrpSpPr>
        <p:grpSpPr bwMode="auto">
          <a:xfrm>
            <a:off x="10476994" y="3818583"/>
            <a:ext cx="1624072" cy="2843774"/>
            <a:chOff x="5213142" y="138090"/>
            <a:chExt cx="3741340" cy="6552270"/>
          </a:xfrm>
        </p:grpSpPr>
        <p:sp>
          <p:nvSpPr>
            <p:cNvPr id="9" name="橢圓 8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0" name="橢圓 9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1" name="橢圓 10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橢圓 11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4" name="橢圓 13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5" name="橢圓 14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6" name="橢圓 15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7" name="橢圓 16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8" name="橢圓 17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9" name="橢圓 18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0" name="橢圓 19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1" name="橢圓 20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2" name="橢圓 21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4" name="橢圓 23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694078" y="6092961"/>
            <a:ext cx="96370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400" b="0" i="0" u="none" strike="noStrike" baseline="0" dirty="0"/>
              <a:t>Total outstanding shares were </a:t>
            </a:r>
            <a:r>
              <a:rPr lang="en-US" altLang="zh-TW" sz="1400" b="0" i="0" u="none" strike="noStrike" baseline="0" dirty="0" smtClean="0"/>
              <a:t>290,463 </a:t>
            </a:r>
            <a:r>
              <a:rPr lang="en-US" altLang="zh-TW" sz="1400" b="0" i="0" u="none" strike="noStrike" baseline="0" dirty="0"/>
              <a:t>thousand</a:t>
            </a:r>
            <a:r>
              <a:rPr lang="en-US" altLang="zh-TW" sz="1400" dirty="0"/>
              <a:t> </a:t>
            </a:r>
            <a:r>
              <a:rPr lang="en-US" altLang="zh-TW" sz="1400" b="0" i="0" u="none" strike="noStrike" baseline="0" dirty="0"/>
              <a:t>units at </a:t>
            </a:r>
            <a:r>
              <a:rPr lang="en-US" altLang="zh-TW" sz="1400" b="0" i="0" u="none" strike="noStrike" baseline="0" dirty="0" smtClean="0"/>
              <a:t>6</a:t>
            </a:r>
            <a:r>
              <a:rPr lang="en-US" altLang="zh-TW" sz="1400" dirty="0" smtClean="0"/>
              <a:t>/30</a:t>
            </a:r>
            <a:r>
              <a:rPr lang="en-US" altLang="zh-TW" sz="1400" b="0" i="0" u="none" strike="noStrike" baseline="0" dirty="0" smtClean="0"/>
              <a:t>/26</a:t>
            </a:r>
            <a:endParaRPr lang="en-US" altLang="zh-TW" sz="1400" b="0" i="0" u="none" strike="noStrike" baseline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400" b="0" i="0" u="none" strike="noStrike" baseline="0" dirty="0"/>
              <a:t>ROE figures are annualized based on average equity attributable to shareholders of the parent company. 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7307" y="1910924"/>
            <a:ext cx="8610600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0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圖表 29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400-000007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431365"/>
              </p:ext>
            </p:extLst>
          </p:nvPr>
        </p:nvGraphicFramePr>
        <p:xfrm>
          <a:off x="4756784" y="4011644"/>
          <a:ext cx="6193779" cy="25924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9405" y="392947"/>
            <a:ext cx="10515600" cy="674781"/>
          </a:xfrm>
        </p:spPr>
        <p:txBody>
          <a:bodyPr>
            <a:normAutofit/>
          </a:bodyPr>
          <a:lstStyle/>
          <a:p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2</a:t>
            </a:r>
            <a:r>
              <a:rPr lang="en-US" altLang="zh-TW" sz="3600" b="1" dirty="0" smtClean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Q26 </a:t>
            </a:r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CCL Revenue by Technology</a:t>
            </a:r>
            <a:endParaRPr lang="zh-TW" altLang="en-US" sz="3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0"/>
              <a:cs typeface="Arial" panose="020B0604020202020204" pitchFamily="34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560424" y="268486"/>
            <a:ext cx="1377097" cy="439726"/>
          </a:xfrm>
          <a:prstGeom prst="rect">
            <a:avLst/>
          </a:prstGeom>
        </p:spPr>
      </p:pic>
      <p:grpSp>
        <p:nvGrpSpPr>
          <p:cNvPr id="27" name="群組 26"/>
          <p:cNvGrpSpPr>
            <a:grpSpLocks noChangeAspect="1"/>
          </p:cNvGrpSpPr>
          <p:nvPr/>
        </p:nvGrpSpPr>
        <p:grpSpPr bwMode="auto">
          <a:xfrm>
            <a:off x="10625552" y="4039721"/>
            <a:ext cx="1372335" cy="2628239"/>
            <a:chOff x="5213142" y="138090"/>
            <a:chExt cx="3741340" cy="6552270"/>
          </a:xfrm>
        </p:grpSpPr>
        <p:sp>
          <p:nvSpPr>
            <p:cNvPr id="28" name="橢圓 27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4" name="橢圓 43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5" name="橢圓 44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6" name="橢圓 45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7" name="橢圓 46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5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8" name="橢圓 47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6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9" name="橢圓 48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0" name="橢圓 49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1" name="橢圓 50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2" name="橢圓 51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3" name="橢圓 52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8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4" name="橢圓 53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5" name="橢圓 54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6" name="橢圓 55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7" name="橢圓 56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9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59" name="橢圓 58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graphicFrame>
        <p:nvGraphicFramePr>
          <p:cNvPr id="29" name="圖表 28">
            <a:extLst>
              <a:ext uri="{FF2B5EF4-FFF2-40B4-BE49-F238E27FC236}">
                <a16:creationId xmlns:xdr="http://schemas.openxmlformats.org/drawingml/2006/spreadsheetDrawing" xmlns:a16="http://schemas.microsoft.com/office/drawing/2014/main" xmlns="" xmlns:lc="http://schemas.openxmlformats.org/drawingml/2006/lockedCanvas" id="{00000000-0008-0000-04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4995473"/>
              </p:ext>
            </p:extLst>
          </p:nvPr>
        </p:nvGraphicFramePr>
        <p:xfrm>
          <a:off x="4967167" y="1284557"/>
          <a:ext cx="5253057" cy="2599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26" name="圖表 25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00000000-0008-0000-04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9785273"/>
              </p:ext>
            </p:extLst>
          </p:nvPr>
        </p:nvGraphicFramePr>
        <p:xfrm>
          <a:off x="120786" y="2177561"/>
          <a:ext cx="4846381" cy="34125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  <p:extLst>
      <p:ext uri="{BB962C8B-B14F-4D97-AF65-F5344CB8AC3E}">
        <p14:creationId xmlns:p14="http://schemas.microsoft.com/office/powerpoint/2010/main" val="266026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9405" y="392947"/>
            <a:ext cx="10515600" cy="674781"/>
          </a:xfrm>
        </p:spPr>
        <p:txBody>
          <a:bodyPr>
            <a:normAutofit/>
          </a:bodyPr>
          <a:lstStyle/>
          <a:p>
            <a:pPr>
              <a:tabLst>
                <a:tab pos="5916613" algn="l"/>
              </a:tabLst>
            </a:pPr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Balance Sheets &amp; Key Indices</a:t>
            </a:r>
            <a:endParaRPr lang="zh-TW" altLang="en-US" sz="3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0"/>
              <a:cs typeface="Arial" panose="020B0604020202020204" pitchFamily="34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48178" y="295320"/>
            <a:ext cx="1211244" cy="386837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809405" y="1187071"/>
            <a:ext cx="9336055" cy="4987305"/>
          </a:xfrm>
          <a:prstGeom prst="roundRect">
            <a:avLst>
              <a:gd name="adj" fmla="val 6017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群組 7"/>
          <p:cNvGrpSpPr>
            <a:grpSpLocks noChangeAspect="1"/>
          </p:cNvGrpSpPr>
          <p:nvPr/>
        </p:nvGrpSpPr>
        <p:grpSpPr bwMode="auto">
          <a:xfrm>
            <a:off x="10476994" y="3818583"/>
            <a:ext cx="1624072" cy="2843774"/>
            <a:chOff x="5213142" y="138090"/>
            <a:chExt cx="3741340" cy="6552270"/>
          </a:xfrm>
        </p:grpSpPr>
        <p:sp>
          <p:nvSpPr>
            <p:cNvPr id="9" name="橢圓 8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0" name="橢圓 9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1" name="橢圓 10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橢圓 11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4" name="橢圓 13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5" name="橢圓 14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6" name="橢圓 15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7" name="橢圓 16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8" name="橢圓 17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9" name="橢圓 18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0" name="橢圓 19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1" name="橢圓 20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2" name="橢圓 21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4" name="橢圓 23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872158" y="6174376"/>
            <a:ext cx="6992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400" dirty="0"/>
              <a:t>Total outstanding shares were 290,463 thousand units at </a:t>
            </a:r>
            <a:r>
              <a:rPr lang="en-US" altLang="zh-TW" sz="1400" dirty="0" smtClean="0"/>
              <a:t>6/30/26</a:t>
            </a:r>
            <a:endParaRPr lang="en-US" altLang="zh-TW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400" dirty="0"/>
              <a:t>Asset </a:t>
            </a:r>
            <a:r>
              <a:rPr lang="en-US" altLang="zh-TW" sz="1400" b="0" i="0" u="none" strike="noStrike" baseline="0" dirty="0"/>
              <a:t>productivity = Annualized net revenue / Average net PP&amp;E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00732" y="1340158"/>
            <a:ext cx="8153400" cy="471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51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9405" y="392947"/>
            <a:ext cx="10515600" cy="674781"/>
          </a:xfrm>
        </p:spPr>
        <p:txBody>
          <a:bodyPr>
            <a:normAutofit/>
          </a:bodyPr>
          <a:lstStyle/>
          <a:p>
            <a:pPr>
              <a:tabLst>
                <a:tab pos="5916613" algn="l"/>
              </a:tabLst>
            </a:pPr>
            <a:r>
              <a:rPr lang="en-US" altLang="zh-TW" sz="3600" b="1" dirty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0"/>
                <a:cs typeface="Arial" panose="020B0604020202020204" pitchFamily="34" charset="0"/>
              </a:rPr>
              <a:t>   Cash Flows</a:t>
            </a:r>
            <a:endParaRPr lang="zh-TW" altLang="en-US" sz="3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0"/>
              <a:cs typeface="Arial" panose="020B0604020202020204" pitchFamily="34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48178" y="295320"/>
            <a:ext cx="1211244" cy="386837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1213693" y="1292901"/>
            <a:ext cx="8274424" cy="3952322"/>
          </a:xfrm>
          <a:prstGeom prst="roundRect">
            <a:avLst>
              <a:gd name="adj" fmla="val 6017"/>
            </a:avLst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群組 7"/>
          <p:cNvGrpSpPr>
            <a:grpSpLocks noChangeAspect="1"/>
          </p:cNvGrpSpPr>
          <p:nvPr/>
        </p:nvGrpSpPr>
        <p:grpSpPr bwMode="auto">
          <a:xfrm>
            <a:off x="10476994" y="3818583"/>
            <a:ext cx="1624072" cy="2843774"/>
            <a:chOff x="5213142" y="138090"/>
            <a:chExt cx="3741340" cy="6552270"/>
          </a:xfrm>
        </p:grpSpPr>
        <p:sp>
          <p:nvSpPr>
            <p:cNvPr id="9" name="橢圓 8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0" name="橢圓 9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1" name="橢圓 10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橢圓 11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4" name="橢圓 13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5" name="橢圓 14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6" name="橢圓 15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7" name="橢圓 16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8" name="橢圓 17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9" name="橢圓 18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0" name="橢圓 19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1" name="橢圓 20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2" name="橢圓 21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3" name="橢圓 22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4" name="橢圓 23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1333334" y="5418388"/>
            <a:ext cx="69924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/>
              <a:t>* Free cash flow  = Cash from operating activities  –Capital expenditures</a:t>
            </a:r>
            <a:endParaRPr lang="en-US" altLang="zh-TW" sz="1400" b="0" i="0" u="none" strike="noStrike" baseline="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31442" y="1724713"/>
            <a:ext cx="6638925" cy="311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3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0" descr="ww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0937" y="5811384"/>
            <a:ext cx="935038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 Box 2"/>
          <p:cNvSpPr txBox="1">
            <a:spLocks noChangeArrowheads="1"/>
          </p:cNvSpPr>
          <p:nvPr/>
        </p:nvSpPr>
        <p:spPr bwMode="auto">
          <a:xfrm>
            <a:off x="407893" y="6488971"/>
            <a:ext cx="3590365" cy="30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>
              <a:defRPr/>
            </a:pPr>
            <a:r>
              <a:rPr lang="en-US" altLang="zh-TW" sz="1050" dirty="0">
                <a:solidFill>
                  <a:srgbClr val="898989"/>
                </a:solidFill>
                <a:latin typeface="Arial" pitchFamily="34" charset="0"/>
                <a:ea typeface="新細明體" pitchFamily="18" charset="-120"/>
              </a:rPr>
              <a:t>Copyright © 2012 Taiwan Union Technology Corporation</a:t>
            </a:r>
            <a:endParaRPr lang="zh-TW" altLang="zh-TW" sz="1050" dirty="0">
              <a:solidFill>
                <a:srgbClr val="898989"/>
              </a:solidFill>
              <a:latin typeface="Arial" pitchFamily="34" charset="0"/>
              <a:ea typeface="新細明體" pitchFamily="18" charset="-120"/>
            </a:endParaRPr>
          </a:p>
        </p:txBody>
      </p:sp>
      <p:grpSp>
        <p:nvGrpSpPr>
          <p:cNvPr id="27" name="群組 7"/>
          <p:cNvGrpSpPr>
            <a:grpSpLocks noChangeAspect="1"/>
          </p:cNvGrpSpPr>
          <p:nvPr/>
        </p:nvGrpSpPr>
        <p:grpSpPr bwMode="auto">
          <a:xfrm>
            <a:off x="10396312" y="3921213"/>
            <a:ext cx="1624072" cy="2843774"/>
            <a:chOff x="5213142" y="138090"/>
            <a:chExt cx="3741340" cy="6552270"/>
          </a:xfrm>
        </p:grpSpPr>
        <p:sp>
          <p:nvSpPr>
            <p:cNvPr id="28" name="橢圓 27"/>
            <p:cNvSpPr/>
            <p:nvPr/>
          </p:nvSpPr>
          <p:spPr>
            <a:xfrm>
              <a:off x="8054943" y="13809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9" name="橢圓 28"/>
            <p:cNvSpPr/>
            <p:nvPr/>
          </p:nvSpPr>
          <p:spPr>
            <a:xfrm>
              <a:off x="7101499" y="1101808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0" name="橢圓 29"/>
            <p:cNvSpPr/>
            <p:nvPr/>
          </p:nvSpPr>
          <p:spPr>
            <a:xfrm>
              <a:off x="6158163" y="2040253"/>
              <a:ext cx="901224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1" name="橢圓 30"/>
            <p:cNvSpPr/>
            <p:nvPr/>
          </p:nvSpPr>
          <p:spPr>
            <a:xfrm>
              <a:off x="5213142" y="2975329"/>
              <a:ext cx="899539" cy="899695"/>
            </a:xfrm>
            <a:prstGeom prst="ellipse">
              <a:avLst/>
            </a:prstGeom>
            <a:blipFill>
              <a:blip r:embed="rId3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2" name="橢圓 31"/>
            <p:cNvSpPr/>
            <p:nvPr/>
          </p:nvSpPr>
          <p:spPr>
            <a:xfrm>
              <a:off x="8054943" y="1101808"/>
              <a:ext cx="899539" cy="899695"/>
            </a:xfrm>
            <a:prstGeom prst="ellipse">
              <a:avLst/>
            </a:prstGeom>
            <a:blipFill>
              <a:blip r:embed="rId4">
                <a:lum brigh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3" name="橢圓 32"/>
            <p:cNvSpPr/>
            <p:nvPr/>
          </p:nvSpPr>
          <p:spPr>
            <a:xfrm>
              <a:off x="7101499" y="2040253"/>
              <a:ext cx="899539" cy="899695"/>
            </a:xfrm>
            <a:prstGeom prst="ellipse">
              <a:avLst/>
            </a:prstGeom>
            <a:blipFill>
              <a:blip r:embed="rId5">
                <a:lum bright="10000" contrast="2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4" name="橢圓 33"/>
            <p:cNvSpPr/>
            <p:nvPr/>
          </p:nvSpPr>
          <p:spPr>
            <a:xfrm>
              <a:off x="6153110" y="2975329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5" name="橢圓 34"/>
            <p:cNvSpPr/>
            <p:nvPr/>
          </p:nvSpPr>
          <p:spPr>
            <a:xfrm>
              <a:off x="7101499" y="2975329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6" name="橢圓 35"/>
            <p:cNvSpPr/>
            <p:nvPr/>
          </p:nvSpPr>
          <p:spPr>
            <a:xfrm>
              <a:off x="8054943" y="2040253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7" name="橢圓 36"/>
            <p:cNvSpPr/>
            <p:nvPr/>
          </p:nvSpPr>
          <p:spPr>
            <a:xfrm>
              <a:off x="8054943" y="2975329"/>
              <a:ext cx="899539" cy="899695"/>
            </a:xfrm>
            <a:prstGeom prst="ellipse">
              <a:avLst/>
            </a:prstGeom>
            <a:blipFill>
              <a:blip r:embed="rId6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8" name="橢圓 37"/>
            <p:cNvSpPr/>
            <p:nvPr/>
          </p:nvSpPr>
          <p:spPr>
            <a:xfrm>
              <a:off x="7101499" y="3915460"/>
              <a:ext cx="899539" cy="899695"/>
            </a:xfrm>
            <a:prstGeom prst="ellipse">
              <a:avLst/>
            </a:prstGeom>
            <a:blipFill>
              <a:blip r:embed="rId7" cstate="print">
                <a:lum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39" name="橢圓 38"/>
            <p:cNvSpPr/>
            <p:nvPr/>
          </p:nvSpPr>
          <p:spPr>
            <a:xfrm>
              <a:off x="8054943" y="3915460"/>
              <a:ext cx="899539" cy="89969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0" name="橢圓 39"/>
            <p:cNvSpPr/>
            <p:nvPr/>
          </p:nvSpPr>
          <p:spPr>
            <a:xfrm>
              <a:off x="7101499" y="4852220"/>
              <a:ext cx="899539" cy="899695"/>
            </a:xfrm>
            <a:prstGeom prst="ellipse">
              <a:avLst/>
            </a:prstGeom>
            <a:solidFill>
              <a:srgbClr val="DD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1" name="橢圓 40"/>
            <p:cNvSpPr/>
            <p:nvPr/>
          </p:nvSpPr>
          <p:spPr>
            <a:xfrm>
              <a:off x="7101499" y="5790665"/>
              <a:ext cx="899539" cy="89969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2" name="橢圓 41"/>
            <p:cNvSpPr/>
            <p:nvPr/>
          </p:nvSpPr>
          <p:spPr>
            <a:xfrm>
              <a:off x="8054943" y="4852220"/>
              <a:ext cx="899539" cy="899695"/>
            </a:xfrm>
            <a:prstGeom prst="ellipse">
              <a:avLst/>
            </a:prstGeom>
            <a:blipFill>
              <a:blip r:embed="rId8">
                <a:lum bright="10000" contrast="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43" name="橢圓 42"/>
            <p:cNvSpPr/>
            <p:nvPr/>
          </p:nvSpPr>
          <p:spPr>
            <a:xfrm>
              <a:off x="8054943" y="5790665"/>
              <a:ext cx="899539" cy="89969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46" name="圖片 4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4646" y="2425778"/>
            <a:ext cx="4233311" cy="1352000"/>
          </a:xfrm>
          <a:prstGeom prst="rect">
            <a:avLst/>
          </a:prstGeom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243669" y="2809224"/>
            <a:ext cx="4347882" cy="1111989"/>
          </a:xfrm>
        </p:spPr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https://www.tuc.com.tw</a:t>
            </a:r>
          </a:p>
          <a:p>
            <a:r>
              <a:rPr lang="en-US" altLang="zh-TW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Ivon.Huang@tuc.com.tw</a:t>
            </a:r>
            <a:endParaRPr lang="zh-TW" altLang="en-US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00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104</Words>
  <Application>Microsoft Office PowerPoint</Application>
  <PresentationFormat>寬螢幕</PresentationFormat>
  <Paragraphs>17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4" baseType="lpstr">
      <vt:lpstr>Arial Unicode MS</vt:lpstr>
      <vt:lpstr>細明體-ExtB</vt:lpstr>
      <vt:lpstr>微軟正黑體</vt:lpstr>
      <vt:lpstr>新細明體</vt:lpstr>
      <vt:lpstr>Arial</vt:lpstr>
      <vt:lpstr>Calibri</vt:lpstr>
      <vt:lpstr>Calibri Light</vt:lpstr>
      <vt:lpstr>Office 佈景主題</vt:lpstr>
      <vt:lpstr>2026 Second Quarter Earnings Conference</vt:lpstr>
      <vt:lpstr>Statements of Comprehensive Income</vt:lpstr>
      <vt:lpstr>2Q26 CCL Revenue by Technology</vt:lpstr>
      <vt:lpstr>Balance Sheets &amp; Key Indices</vt:lpstr>
      <vt:lpstr>   Cash Flows</vt:lpstr>
      <vt:lpstr>PowerPoint 簡報</vt:lpstr>
    </vt:vector>
  </TitlesOfParts>
  <Company>TUC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2021 Fourth Quarter Earnings Conference</dc:title>
  <dc:creator>Erin Wang (王彥婷)</dc:creator>
  <cp:lastModifiedBy>Mollie Ku (古玟玲)</cp:lastModifiedBy>
  <cp:revision>148</cp:revision>
  <cp:lastPrinted>2024-07-26T04:59:50Z</cp:lastPrinted>
  <dcterms:created xsi:type="dcterms:W3CDTF">2022-03-01T02:38:21Z</dcterms:created>
  <dcterms:modified xsi:type="dcterms:W3CDTF">2026-07-24T02:45:21Z</dcterms:modified>
</cp:coreProperties>
</file>