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59" r:id="rId5"/>
    <p:sldId id="260" r:id="rId6"/>
    <p:sldId id="262" r:id="rId7"/>
  </p:sldIdLst>
  <p:sldSz cx="12192000" cy="6858000"/>
  <p:notesSz cx="6858000" cy="9144000"/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/>
              <a:t>按一下以編輯母片副標題樣式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2025/03/12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449665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2025/03/12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91033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2025/03/12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152879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2025/03/12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76732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文字版面配置區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6" name="內容版面配置區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7" name="日期版面配置區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2025/03/12</a:t>
            </a:fld>
            <a:endParaRPr lang="zh-TW" altLang="en-US"/>
          </a:p>
        </p:txBody>
      </p:sp>
      <p:sp>
        <p:nvSpPr>
          <p:cNvPr id="8" name="頁尾版面配置區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9" name="投影片編號版面配置區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896484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日期版面配置區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2025/03/12</a:t>
            </a:fld>
            <a:endParaRPr lang="zh-TW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982713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2025/03/12</a:t>
            </a:fld>
            <a:endParaRPr lang="zh-TW" altLang="en-US"/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03582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2025/03/12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674062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圖片版面配置區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TW" altLang="en-US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2025/03/12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88183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2025/03/12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31967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2025/03/12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228899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版面配置區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F19E16-3F82-4834-973E-97DE804C6302}" type="datetimeFigureOut">
              <a:rPr lang="zh-TW" altLang="en-US" smtClean="0"/>
              <a:t>2025/03/12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51693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image" Target="../media/image10.png"/><Relationship Id="rId7" Type="http://schemas.openxmlformats.org/officeDocument/2006/relationships/image" Target="../media/image3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jpeg"/><Relationship Id="rId11" Type="http://schemas.openxmlformats.org/officeDocument/2006/relationships/image" Target="../media/image7.jpeg"/><Relationship Id="rId5" Type="http://schemas.openxmlformats.org/officeDocument/2006/relationships/image" Target="../media/image12.png"/><Relationship Id="rId10" Type="http://schemas.openxmlformats.org/officeDocument/2006/relationships/image" Target="../media/image6.jpeg"/><Relationship Id="rId4" Type="http://schemas.openxmlformats.org/officeDocument/2006/relationships/image" Target="../media/image11.png"/><Relationship Id="rId9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1"/>
          <p:cNvSpPr>
            <a:spLocks noGrp="1"/>
          </p:cNvSpPr>
          <p:nvPr>
            <p:ph type="ctrTitle"/>
          </p:nvPr>
        </p:nvSpPr>
        <p:spPr>
          <a:xfrm>
            <a:off x="1183653" y="2815065"/>
            <a:ext cx="8235980" cy="1106148"/>
          </a:xfrm>
        </p:spPr>
        <p:txBody>
          <a:bodyPr>
            <a:noAutofit/>
          </a:bodyPr>
          <a:lstStyle/>
          <a:p>
            <a:pPr algn="l"/>
            <a:r>
              <a:rPr lang="en-US" altLang="zh-TW" sz="4800" b="1" dirty="0">
                <a:solidFill>
                  <a:srgbClr val="CC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2024</a:t>
            </a:r>
            <a:r>
              <a:rPr lang="zh-TW" altLang="en-US" sz="4800" b="1" dirty="0">
                <a:solidFill>
                  <a:srgbClr val="CC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年第四季法人說明會</a:t>
            </a:r>
          </a:p>
        </p:txBody>
      </p:sp>
      <p:sp>
        <p:nvSpPr>
          <p:cNvPr id="5" name="副標題 2"/>
          <p:cNvSpPr>
            <a:spLocks noGrp="1"/>
          </p:cNvSpPr>
          <p:nvPr>
            <p:ph type="subTitle" idx="1"/>
          </p:nvPr>
        </p:nvSpPr>
        <p:spPr>
          <a:xfrm>
            <a:off x="152399" y="4670406"/>
            <a:ext cx="4643470" cy="964413"/>
          </a:xfrm>
        </p:spPr>
        <p:txBody>
          <a:bodyPr/>
          <a:lstStyle/>
          <a:p>
            <a:r>
              <a:rPr lang="en-US" altLang="zh-TW" b="1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2025</a:t>
            </a:r>
            <a:r>
              <a:rPr lang="zh-TW" altLang="en-US" b="1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年 </a:t>
            </a:r>
            <a:r>
              <a:rPr lang="en-US" altLang="zh-TW" b="1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3</a:t>
            </a:r>
            <a:r>
              <a:rPr lang="zh-TW" altLang="en-US" b="1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月 </a:t>
            </a:r>
            <a:r>
              <a:rPr lang="en-US" altLang="zh-TW" b="1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13</a:t>
            </a:r>
            <a:r>
              <a:rPr lang="zh-TW" altLang="en-US" b="1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日</a:t>
            </a:r>
          </a:p>
        </p:txBody>
      </p:sp>
      <p:pic>
        <p:nvPicPr>
          <p:cNvPr id="24" name="Picture 30" descr="www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30937" y="5811384"/>
            <a:ext cx="935038" cy="93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Text Box 2"/>
          <p:cNvSpPr txBox="1">
            <a:spLocks noChangeArrowheads="1"/>
          </p:cNvSpPr>
          <p:nvPr/>
        </p:nvSpPr>
        <p:spPr bwMode="auto">
          <a:xfrm>
            <a:off x="407893" y="6488971"/>
            <a:ext cx="3590365" cy="306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algn="ctr">
              <a:defRPr/>
            </a:pPr>
            <a:r>
              <a:rPr lang="en-US" altLang="zh-TW" sz="1050" dirty="0">
                <a:solidFill>
                  <a:srgbClr val="898989"/>
                </a:solidFill>
                <a:latin typeface="Arial" pitchFamily="34" charset="0"/>
                <a:ea typeface="新細明體" pitchFamily="18" charset="-120"/>
              </a:rPr>
              <a:t>Copyright © 2012 Taiwan Union Technology Corporation</a:t>
            </a:r>
            <a:endParaRPr lang="zh-TW" altLang="zh-TW" sz="1050" dirty="0">
              <a:solidFill>
                <a:srgbClr val="898989"/>
              </a:solidFill>
              <a:latin typeface="Arial" pitchFamily="34" charset="0"/>
              <a:ea typeface="新細明體" pitchFamily="18" charset="-120"/>
            </a:endParaRPr>
          </a:p>
        </p:txBody>
      </p:sp>
      <p:grpSp>
        <p:nvGrpSpPr>
          <p:cNvPr id="27" name="群組 7"/>
          <p:cNvGrpSpPr>
            <a:grpSpLocks noChangeAspect="1"/>
          </p:cNvGrpSpPr>
          <p:nvPr/>
        </p:nvGrpSpPr>
        <p:grpSpPr bwMode="auto">
          <a:xfrm>
            <a:off x="10396312" y="3921213"/>
            <a:ext cx="1624072" cy="2843774"/>
            <a:chOff x="5213142" y="138090"/>
            <a:chExt cx="3741340" cy="6552270"/>
          </a:xfrm>
        </p:grpSpPr>
        <p:sp>
          <p:nvSpPr>
            <p:cNvPr id="28" name="橢圓 27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9" name="橢圓 28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0" name="橢圓 29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1" name="橢圓 30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2" name="橢圓 31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3" name="橢圓 32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4" name="橢圓 33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5" name="橢圓 34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6" name="橢圓 35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7" name="橢圓 36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8" name="橢圓 37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9" name="橢圓 38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0" name="橢圓 39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1" name="橢圓 40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2" name="橢圓 41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3" name="橢圓 42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pic>
        <p:nvPicPr>
          <p:cNvPr id="46" name="圖片 4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201582" y="1088095"/>
            <a:ext cx="3477746" cy="1110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6675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綜合損益表</a:t>
            </a:r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76725" y="3420269"/>
            <a:ext cx="3638550" cy="1162050"/>
          </a:xfrm>
        </p:spPr>
      </p:pic>
      <p:sp>
        <p:nvSpPr>
          <p:cNvPr id="7" name="圓角矩形 6"/>
          <p:cNvSpPr/>
          <p:nvPr/>
        </p:nvSpPr>
        <p:spPr>
          <a:xfrm>
            <a:off x="694078" y="1375654"/>
            <a:ext cx="9637059" cy="4488926"/>
          </a:xfrm>
          <a:prstGeom prst="roundRect">
            <a:avLst>
              <a:gd name="adj" fmla="val 6017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8" name="群組 7"/>
          <p:cNvGrpSpPr>
            <a:grpSpLocks noChangeAspect="1"/>
          </p:cNvGrpSpPr>
          <p:nvPr/>
        </p:nvGrpSpPr>
        <p:grpSpPr bwMode="auto">
          <a:xfrm>
            <a:off x="10476994" y="3818583"/>
            <a:ext cx="1624072" cy="2843774"/>
            <a:chOff x="5213142" y="138090"/>
            <a:chExt cx="3741340" cy="6552270"/>
          </a:xfrm>
        </p:grpSpPr>
        <p:sp>
          <p:nvSpPr>
            <p:cNvPr id="9" name="橢圓 8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0" name="橢圓 9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1" name="橢圓 10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2" name="橢圓 11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3" name="橢圓 12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4" name="橢圓 13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5" name="橢圓 14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6" name="橢圓 15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7" name="橢圓 16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8" name="橢圓 17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9" name="橢圓 18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0" name="橢圓 19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1" name="橢圓 20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2" name="橢圓 21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3" name="橢圓 22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4" name="橢圓 23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sp>
        <p:nvSpPr>
          <p:cNvPr id="26" name="矩形 25"/>
          <p:cNvSpPr/>
          <p:nvPr/>
        </p:nvSpPr>
        <p:spPr>
          <a:xfrm>
            <a:off x="694078" y="5975222"/>
            <a:ext cx="963705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2024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年</a:t>
            </a: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12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月</a:t>
            </a: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31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日流通在外股數為</a:t>
            </a:r>
            <a:r>
              <a:rPr lang="en-US" altLang="zh-TW" sz="1400" b="0" i="0" u="none" strike="noStrike" baseline="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272,387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仟股</a:t>
            </a:r>
            <a:endParaRPr lang="en-US" altLang="zh-TW" sz="1400" b="0" i="0" u="none" strike="noStrike" baseline="0" dirty="0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股東權益報酬率為以母公司股東平均股權計算的年化數據</a:t>
            </a:r>
            <a:endParaRPr lang="en-US" altLang="zh-TW" sz="1400" b="0" i="0" u="none" strike="noStrike" baseline="0" dirty="0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6883" y="1792388"/>
            <a:ext cx="9077325" cy="3648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99029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05577" y="715308"/>
            <a:ext cx="10515600" cy="674781"/>
          </a:xfrm>
        </p:spPr>
        <p:txBody>
          <a:bodyPr>
            <a:normAutofit/>
          </a:bodyPr>
          <a:lstStyle/>
          <a:p>
            <a:r>
              <a:rPr lang="en-US" altLang="zh-TW" sz="3600" b="1" dirty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2024</a:t>
            </a:r>
            <a:r>
              <a:rPr lang="zh-TW" altLang="en-US" sz="3600" b="1" dirty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年第四季銅箔基板銷售分析 </a:t>
            </a:r>
            <a:r>
              <a:rPr lang="en-US" altLang="zh-TW" sz="3600" b="1" dirty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–</a:t>
            </a:r>
            <a:r>
              <a:rPr lang="zh-TW" altLang="en-US" sz="3600" b="1" dirty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技術別</a:t>
            </a:r>
            <a:endParaRPr lang="zh-TW" altLang="en-US" sz="3600" dirty="0">
              <a:solidFill>
                <a:srgbClr val="C00000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560424" y="268486"/>
            <a:ext cx="1377097" cy="439726"/>
          </a:xfrm>
          <a:prstGeom prst="rect">
            <a:avLst/>
          </a:prstGeom>
        </p:spPr>
      </p:pic>
      <p:pic>
        <p:nvPicPr>
          <p:cNvPr id="6" name="圖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162" y="2510607"/>
            <a:ext cx="5118858" cy="2942725"/>
          </a:xfrm>
          <a:prstGeom prst="rect">
            <a:avLst/>
          </a:prstGeom>
        </p:spPr>
      </p:pic>
      <p:pic>
        <p:nvPicPr>
          <p:cNvPr id="7" name="圖片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3711" y="1427109"/>
            <a:ext cx="4550606" cy="2387472"/>
          </a:xfrm>
          <a:prstGeom prst="rect">
            <a:avLst/>
          </a:prstGeom>
        </p:spPr>
      </p:pic>
      <p:pic>
        <p:nvPicPr>
          <p:cNvPr id="9" name="圖片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93517" y="3977240"/>
            <a:ext cx="4450993" cy="2725928"/>
          </a:xfrm>
          <a:prstGeom prst="rect">
            <a:avLst/>
          </a:prstGeom>
        </p:spPr>
      </p:pic>
      <p:grpSp>
        <p:nvGrpSpPr>
          <p:cNvPr id="27" name="群組 26"/>
          <p:cNvGrpSpPr>
            <a:grpSpLocks noChangeAspect="1"/>
          </p:cNvGrpSpPr>
          <p:nvPr/>
        </p:nvGrpSpPr>
        <p:grpSpPr bwMode="auto">
          <a:xfrm>
            <a:off x="10521968" y="4074929"/>
            <a:ext cx="1372335" cy="2628239"/>
            <a:chOff x="5213142" y="138090"/>
            <a:chExt cx="3741340" cy="6552270"/>
          </a:xfrm>
        </p:grpSpPr>
        <p:sp>
          <p:nvSpPr>
            <p:cNvPr id="44" name="橢圓 43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5" name="橢圓 44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6" name="橢圓 45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7" name="橢圓 46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6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8" name="橢圓 47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7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9" name="橢圓 48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8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0" name="橢圓 49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1" name="橢圓 50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2" name="橢圓 51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3" name="橢圓 52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9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4" name="橢圓 53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10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5" name="橢圓 54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6" name="橢圓 55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7" name="橢圓 56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8" name="橢圓 57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11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9" name="橢圓 58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3327337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59902" y="424576"/>
            <a:ext cx="10515600" cy="674781"/>
          </a:xfrm>
        </p:spPr>
        <p:txBody>
          <a:bodyPr>
            <a:normAutofit/>
          </a:bodyPr>
          <a:lstStyle/>
          <a:p>
            <a:pPr>
              <a:tabLst>
                <a:tab pos="5916613" algn="l"/>
              </a:tabLst>
            </a:pPr>
            <a:r>
              <a:rPr lang="zh-TW" altLang="en-US" sz="3600" b="1" dirty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資產負債表及重要財務指標</a:t>
            </a:r>
            <a:endParaRPr lang="zh-TW" altLang="en-US" sz="3600" dirty="0">
              <a:solidFill>
                <a:srgbClr val="C00000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48178" y="295320"/>
            <a:ext cx="1211244" cy="386837"/>
          </a:xfrm>
          <a:prstGeom prst="rect">
            <a:avLst/>
          </a:prstGeom>
        </p:spPr>
      </p:pic>
      <p:sp>
        <p:nvSpPr>
          <p:cNvPr id="7" name="圓角矩形 6"/>
          <p:cNvSpPr/>
          <p:nvPr/>
        </p:nvSpPr>
        <p:spPr>
          <a:xfrm>
            <a:off x="809405" y="1180412"/>
            <a:ext cx="9336055" cy="4987305"/>
          </a:xfrm>
          <a:prstGeom prst="roundRect">
            <a:avLst>
              <a:gd name="adj" fmla="val 6017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8" name="群組 7"/>
          <p:cNvGrpSpPr>
            <a:grpSpLocks noChangeAspect="1"/>
          </p:cNvGrpSpPr>
          <p:nvPr/>
        </p:nvGrpSpPr>
        <p:grpSpPr bwMode="auto">
          <a:xfrm>
            <a:off x="10476994" y="3818583"/>
            <a:ext cx="1624072" cy="2843774"/>
            <a:chOff x="5213142" y="138090"/>
            <a:chExt cx="3741340" cy="6552270"/>
          </a:xfrm>
        </p:grpSpPr>
        <p:sp>
          <p:nvSpPr>
            <p:cNvPr id="9" name="橢圓 8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0" name="橢圓 9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1" name="橢圓 10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2" name="橢圓 11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3" name="橢圓 12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4" name="橢圓 13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5" name="橢圓 14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6" name="橢圓 15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7" name="橢圓 16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8" name="橢圓 17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9" name="橢圓 18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0" name="橢圓 19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1" name="橢圓 20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2" name="橢圓 21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3" name="橢圓 22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4" name="橢圓 23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sp>
        <p:nvSpPr>
          <p:cNvPr id="3" name="矩形 2"/>
          <p:cNvSpPr/>
          <p:nvPr/>
        </p:nvSpPr>
        <p:spPr>
          <a:xfrm>
            <a:off x="872158" y="6174376"/>
            <a:ext cx="699247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2024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年</a:t>
            </a: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12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月</a:t>
            </a: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31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日流通在外股數為</a:t>
            </a: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272,387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仟股</a:t>
            </a:r>
            <a:endParaRPr lang="en-US" altLang="zh-TW" sz="1400" dirty="0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資產生產力 </a:t>
            </a: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= 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年化營業收入淨額 </a:t>
            </a: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/ 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平均不動產、廠房及設備淨額</a:t>
            </a:r>
            <a:endParaRPr lang="en-US" altLang="zh-TW" sz="1400" b="0" i="0" u="none" strike="noStrike" baseline="0" dirty="0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6" name="圖片 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08667" y="1406941"/>
            <a:ext cx="7653964" cy="4576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5109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333334" y="529984"/>
            <a:ext cx="7384336" cy="674781"/>
          </a:xfrm>
        </p:spPr>
        <p:txBody>
          <a:bodyPr>
            <a:normAutofit/>
          </a:bodyPr>
          <a:lstStyle/>
          <a:p>
            <a:pPr>
              <a:tabLst>
                <a:tab pos="5916613" algn="l"/>
              </a:tabLst>
            </a:pPr>
            <a:r>
              <a:rPr lang="zh-TW" altLang="en-US" sz="3600" b="1" dirty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現金流量表</a:t>
            </a:r>
            <a:endParaRPr lang="zh-TW" altLang="en-US" sz="3600" dirty="0">
              <a:solidFill>
                <a:srgbClr val="C00000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48178" y="295320"/>
            <a:ext cx="1211244" cy="386837"/>
          </a:xfrm>
          <a:prstGeom prst="rect">
            <a:avLst/>
          </a:prstGeom>
        </p:spPr>
      </p:pic>
      <p:sp>
        <p:nvSpPr>
          <p:cNvPr id="7" name="圓角矩形 6"/>
          <p:cNvSpPr/>
          <p:nvPr/>
        </p:nvSpPr>
        <p:spPr>
          <a:xfrm>
            <a:off x="1333334" y="1394458"/>
            <a:ext cx="8274424" cy="3952322"/>
          </a:xfrm>
          <a:prstGeom prst="roundRect">
            <a:avLst>
              <a:gd name="adj" fmla="val 6017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8" name="群組 7"/>
          <p:cNvGrpSpPr>
            <a:grpSpLocks noChangeAspect="1"/>
          </p:cNvGrpSpPr>
          <p:nvPr/>
        </p:nvGrpSpPr>
        <p:grpSpPr bwMode="auto">
          <a:xfrm>
            <a:off x="10476994" y="3818583"/>
            <a:ext cx="1624072" cy="2843774"/>
            <a:chOff x="5213142" y="138090"/>
            <a:chExt cx="3741340" cy="6552270"/>
          </a:xfrm>
        </p:grpSpPr>
        <p:sp>
          <p:nvSpPr>
            <p:cNvPr id="9" name="橢圓 8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0" name="橢圓 9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1" name="橢圓 10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2" name="橢圓 11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3" name="橢圓 12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4" name="橢圓 13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5" name="橢圓 14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6" name="橢圓 15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7" name="橢圓 16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8" name="橢圓 17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9" name="橢圓 18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0" name="橢圓 19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1" name="橢圓 20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2" name="橢圓 21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3" name="橢圓 22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4" name="橢圓 23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sp>
        <p:nvSpPr>
          <p:cNvPr id="3" name="矩形 2"/>
          <p:cNvSpPr/>
          <p:nvPr/>
        </p:nvSpPr>
        <p:spPr>
          <a:xfrm>
            <a:off x="1333334" y="5418388"/>
            <a:ext cx="6992471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1400" dirty="0"/>
              <a:t>*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自由現金流量</a:t>
            </a: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= 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營運活動之現金流入</a:t>
            </a: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–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資本支出</a:t>
            </a:r>
            <a:endParaRPr lang="en-US" altLang="zh-TW" sz="1400" b="0" i="0" u="none" strike="noStrike" baseline="0" dirty="0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6" name="圖片 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31996" y="1856144"/>
            <a:ext cx="7277100" cy="3028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5364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30" descr="www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30937" y="5811384"/>
            <a:ext cx="935038" cy="93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Text Box 2"/>
          <p:cNvSpPr txBox="1">
            <a:spLocks noChangeArrowheads="1"/>
          </p:cNvSpPr>
          <p:nvPr/>
        </p:nvSpPr>
        <p:spPr bwMode="auto">
          <a:xfrm>
            <a:off x="407893" y="6488971"/>
            <a:ext cx="3590365" cy="306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algn="ctr">
              <a:defRPr/>
            </a:pPr>
            <a:r>
              <a:rPr lang="en-US" altLang="zh-TW" sz="1050" dirty="0">
                <a:solidFill>
                  <a:srgbClr val="898989"/>
                </a:solidFill>
                <a:latin typeface="Arial" pitchFamily="34" charset="0"/>
                <a:ea typeface="新細明體" pitchFamily="18" charset="-120"/>
              </a:rPr>
              <a:t>Copyright © 2012 Taiwan Union Technology Corporation</a:t>
            </a:r>
            <a:endParaRPr lang="zh-TW" altLang="zh-TW" sz="1050" dirty="0">
              <a:solidFill>
                <a:srgbClr val="898989"/>
              </a:solidFill>
              <a:latin typeface="Arial" pitchFamily="34" charset="0"/>
              <a:ea typeface="新細明體" pitchFamily="18" charset="-120"/>
            </a:endParaRPr>
          </a:p>
        </p:txBody>
      </p:sp>
      <p:grpSp>
        <p:nvGrpSpPr>
          <p:cNvPr id="27" name="群組 7"/>
          <p:cNvGrpSpPr>
            <a:grpSpLocks noChangeAspect="1"/>
          </p:cNvGrpSpPr>
          <p:nvPr/>
        </p:nvGrpSpPr>
        <p:grpSpPr bwMode="auto">
          <a:xfrm>
            <a:off x="10396312" y="3921213"/>
            <a:ext cx="1624072" cy="2843774"/>
            <a:chOff x="5213142" y="138090"/>
            <a:chExt cx="3741340" cy="6552270"/>
          </a:xfrm>
        </p:grpSpPr>
        <p:sp>
          <p:nvSpPr>
            <p:cNvPr id="28" name="橢圓 27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9" name="橢圓 28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0" name="橢圓 29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1" name="橢圓 30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2" name="橢圓 31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3" name="橢圓 32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4" name="橢圓 33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5" name="橢圓 34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6" name="橢圓 35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7" name="橢圓 36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8" name="橢圓 37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9" name="橢圓 38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0" name="橢圓 39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1" name="橢圓 40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2" name="橢圓 41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3" name="橢圓 42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pic>
        <p:nvPicPr>
          <p:cNvPr id="46" name="圖片 4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04646" y="2425778"/>
            <a:ext cx="4233311" cy="1352000"/>
          </a:xfrm>
          <a:prstGeom prst="rect">
            <a:avLst/>
          </a:prstGeom>
        </p:spPr>
      </p:pic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6243669" y="2809224"/>
            <a:ext cx="4347882" cy="1111989"/>
          </a:xfrm>
        </p:spPr>
        <p:txBody>
          <a:bodyPr>
            <a:normAutofit/>
          </a:bodyPr>
          <a:lstStyle/>
          <a:p>
            <a:r>
              <a:rPr lang="en-US" altLang="zh-TW" sz="28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https://www.tuc.com.tw</a:t>
            </a:r>
          </a:p>
          <a:p>
            <a:r>
              <a:rPr lang="en-US" altLang="zh-TW" sz="28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Ivon.Huang@tuc.com.tw</a:t>
            </a:r>
            <a:endParaRPr lang="zh-TW" altLang="en-US" sz="28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60025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954</TotalTime>
  <Words>143</Words>
  <Application>Microsoft Office PowerPoint</Application>
  <PresentationFormat>寬螢幕</PresentationFormat>
  <Paragraphs>15</Paragraphs>
  <Slides>6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3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佈景主題</vt:lpstr>
      <vt:lpstr>2024年第四季法人說明會</vt:lpstr>
      <vt:lpstr>綜合損益表</vt:lpstr>
      <vt:lpstr>2024年第四季銅箔基板銷售分析 –技術別</vt:lpstr>
      <vt:lpstr>資產負債表及重要財務指標</vt:lpstr>
      <vt:lpstr>現金流量表</vt:lpstr>
      <vt:lpstr>PowerPoint 簡報</vt:lpstr>
    </vt:vector>
  </TitlesOfParts>
  <Company>TUC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2021 Fourth Quarter Earnings Conference</dc:title>
  <dc:creator>Erin Wang (王彥婷)</dc:creator>
  <cp:lastModifiedBy>SC Chung (鍾尚娟)</cp:lastModifiedBy>
  <cp:revision>114</cp:revision>
  <dcterms:created xsi:type="dcterms:W3CDTF">2022-03-01T02:38:21Z</dcterms:created>
  <dcterms:modified xsi:type="dcterms:W3CDTF">2025-03-12T01:03:43Z</dcterms:modified>
</cp:coreProperties>
</file>