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58" r:id="rId5"/>
    <p:sldId id="259" r:id="rId6"/>
    <p:sldId id="260" r:id="rId7"/>
    <p:sldId id="262" r:id="rId8"/>
  </p:sldIdLst>
  <p:sldSz cx="12192000" cy="6858000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 smtClean="0"/>
              <a:t>按一下以編輯母片副標題樣式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44966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91033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15287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76732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89648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98271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03582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67406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88183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31967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28899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51693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image" Target="../media/image11.png"/><Relationship Id="rId4" Type="http://schemas.openxmlformats.org/officeDocument/2006/relationships/image" Target="../media/image3.jpe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12.png"/><Relationship Id="rId7" Type="http://schemas.openxmlformats.org/officeDocument/2006/relationships/image" Target="../media/image4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10" Type="http://schemas.openxmlformats.org/officeDocument/2006/relationships/image" Target="../media/image7.jpeg"/><Relationship Id="rId4" Type="http://schemas.openxmlformats.org/officeDocument/2006/relationships/image" Target="../media/image13.png"/><Relationship Id="rId9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1"/>
          <p:cNvSpPr>
            <a:spLocks noGrp="1"/>
          </p:cNvSpPr>
          <p:nvPr>
            <p:ph type="ctrTitle"/>
          </p:nvPr>
        </p:nvSpPr>
        <p:spPr>
          <a:xfrm>
            <a:off x="854232" y="2461805"/>
            <a:ext cx="10970912" cy="1106148"/>
          </a:xfrm>
        </p:spPr>
        <p:txBody>
          <a:bodyPr>
            <a:noAutofit/>
          </a:bodyPr>
          <a:lstStyle/>
          <a:p>
            <a:r>
              <a:rPr lang="en-US" altLang="zh-TW" sz="4200" b="1" dirty="0" smtClean="0">
                <a:solidFill>
                  <a:srgbClr val="CC0000"/>
                </a:solidFill>
                <a:latin typeface="Arial" panose="020B0604020202020204" pitchFamily="34" charset="0"/>
                <a:ea typeface="細明體-ExtB" panose="02020500000000000000" pitchFamily="18" charset="-120"/>
                <a:cs typeface="Arial" panose="020B0604020202020204" pitchFamily="34" charset="0"/>
              </a:rPr>
              <a:t>2022 First Quarter Earnings Conference</a:t>
            </a:r>
            <a:endParaRPr lang="zh-TW" altLang="en-US" sz="4200" b="1" dirty="0">
              <a:solidFill>
                <a:srgbClr val="CC0000"/>
              </a:solidFill>
              <a:latin typeface="Arial" panose="020B0604020202020204" pitchFamily="34" charset="0"/>
              <a:ea typeface="細明體-ExtB" panose="02020500000000000000" pitchFamily="18" charset="-120"/>
              <a:cs typeface="Arial" panose="020B0604020202020204" pitchFamily="34" charset="0"/>
            </a:endParaRPr>
          </a:p>
        </p:txBody>
      </p:sp>
      <p:sp>
        <p:nvSpPr>
          <p:cNvPr id="5" name="副標題 2"/>
          <p:cNvSpPr>
            <a:spLocks noGrp="1"/>
          </p:cNvSpPr>
          <p:nvPr>
            <p:ph type="subTitle" idx="1"/>
          </p:nvPr>
        </p:nvSpPr>
        <p:spPr>
          <a:xfrm>
            <a:off x="0" y="3930916"/>
            <a:ext cx="4643470" cy="964413"/>
          </a:xfrm>
        </p:spPr>
        <p:txBody>
          <a:bodyPr/>
          <a:lstStyle/>
          <a:p>
            <a:r>
              <a:rPr lang="en-US" altLang="zh-TW" b="1" dirty="0" smtClean="0">
                <a:latin typeface="Arial" panose="020B0604020202020204" pitchFamily="34" charset="0"/>
                <a:cs typeface="Arial" panose="020B0604020202020204" pitchFamily="34" charset="0"/>
              </a:rPr>
              <a:t>May 5, 2022</a:t>
            </a:r>
            <a:endParaRPr lang="zh-TW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4" name="Picture 30" descr="ww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30937" y="5811384"/>
            <a:ext cx="935038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 Box 2"/>
          <p:cNvSpPr txBox="1">
            <a:spLocks noChangeArrowheads="1"/>
          </p:cNvSpPr>
          <p:nvPr/>
        </p:nvSpPr>
        <p:spPr bwMode="auto">
          <a:xfrm>
            <a:off x="407893" y="6488971"/>
            <a:ext cx="3590365" cy="30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algn="ctr">
              <a:defRPr/>
            </a:pPr>
            <a:r>
              <a:rPr lang="en-US" altLang="zh-TW" sz="1050" dirty="0">
                <a:solidFill>
                  <a:srgbClr val="898989"/>
                </a:solidFill>
                <a:latin typeface="Arial" pitchFamily="34" charset="0"/>
                <a:ea typeface="新細明體" pitchFamily="18" charset="-120"/>
              </a:rPr>
              <a:t>Copyright © 2012 Taiwan Union Technology Corporation</a:t>
            </a:r>
            <a:endParaRPr lang="zh-TW" altLang="zh-TW" sz="1050" dirty="0">
              <a:solidFill>
                <a:srgbClr val="898989"/>
              </a:solidFill>
              <a:latin typeface="Arial" pitchFamily="34" charset="0"/>
              <a:ea typeface="新細明體" pitchFamily="18" charset="-120"/>
            </a:endParaRPr>
          </a:p>
        </p:txBody>
      </p:sp>
      <p:grpSp>
        <p:nvGrpSpPr>
          <p:cNvPr id="27" name="群組 7"/>
          <p:cNvGrpSpPr>
            <a:grpSpLocks noChangeAspect="1"/>
          </p:cNvGrpSpPr>
          <p:nvPr/>
        </p:nvGrpSpPr>
        <p:grpSpPr bwMode="auto">
          <a:xfrm>
            <a:off x="10396312" y="3921213"/>
            <a:ext cx="1624072" cy="2843774"/>
            <a:chOff x="5213142" y="138090"/>
            <a:chExt cx="3741340" cy="6552270"/>
          </a:xfrm>
        </p:grpSpPr>
        <p:sp>
          <p:nvSpPr>
            <p:cNvPr id="28" name="橢圓 27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9" name="橢圓 28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0" name="橢圓 29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1" name="橢圓 30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2" name="橢圓 31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3" name="橢圓 32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4" name="橢圓 33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5" name="橢圓 34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6" name="橢圓 35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7" name="橢圓 36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8" name="橢圓 37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9" name="橢圓 38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0" name="橢圓 39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1" name="橢圓 40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2" name="橢圓 41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3" name="橢圓 42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pic>
        <p:nvPicPr>
          <p:cNvPr id="46" name="圖片 4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65724" y="469115"/>
            <a:ext cx="3477746" cy="1110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667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09405" y="392947"/>
            <a:ext cx="10515600" cy="674781"/>
          </a:xfrm>
        </p:spPr>
        <p:txBody>
          <a:bodyPr>
            <a:normAutofit/>
          </a:bodyPr>
          <a:lstStyle/>
          <a:p>
            <a:r>
              <a:rPr lang="en-US" altLang="zh-TW" sz="3600" b="1" dirty="0">
                <a:solidFill>
                  <a:srgbClr val="C00000"/>
                </a:solidFill>
                <a:latin typeface="Arial" panose="020B0604020202020204" pitchFamily="34" charset="0"/>
                <a:ea typeface="Arial Unicode MS" panose="020B0604020202020204" pitchFamily="34" charset="-120"/>
                <a:cs typeface="Arial" panose="020B0604020202020204" pitchFamily="34" charset="0"/>
              </a:rPr>
              <a:t>Statements of Comprehensive Income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Arial Unicode MS" panose="020B060402020202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sp>
        <p:nvSpPr>
          <p:cNvPr id="7" name="圓角矩形 6"/>
          <p:cNvSpPr/>
          <p:nvPr/>
        </p:nvSpPr>
        <p:spPr>
          <a:xfrm>
            <a:off x="694078" y="1375653"/>
            <a:ext cx="9637059" cy="4670993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26" name="矩形 25"/>
          <p:cNvSpPr/>
          <p:nvPr/>
        </p:nvSpPr>
        <p:spPr>
          <a:xfrm>
            <a:off x="694078" y="6092961"/>
            <a:ext cx="963705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b="0" i="0" u="none" strike="noStrike" baseline="0" dirty="0" smtClean="0"/>
              <a:t>Total outstanding shares were 269,007 thousand</a:t>
            </a:r>
            <a:r>
              <a:rPr lang="en-US" altLang="zh-TW" sz="1400" dirty="0" smtClean="0"/>
              <a:t> </a:t>
            </a:r>
            <a:r>
              <a:rPr lang="en-US" altLang="zh-TW" sz="1400" b="0" i="0" u="none" strike="noStrike" baseline="0" dirty="0" smtClean="0"/>
              <a:t>units at </a:t>
            </a:r>
            <a:r>
              <a:rPr lang="en-US" altLang="zh-TW" sz="1400" dirty="0" smtClean="0"/>
              <a:t>03</a:t>
            </a:r>
            <a:r>
              <a:rPr lang="en-US" altLang="zh-TW" sz="1400" b="0" i="0" u="none" strike="noStrike" baseline="0" dirty="0" smtClean="0"/>
              <a:t>/31/22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b="0" i="0" u="none" strike="noStrike" baseline="0" dirty="0" smtClean="0"/>
              <a:t>ROE figures are annualized based on average equity attributable to shareholders of the parent company. </a:t>
            </a:r>
          </a:p>
        </p:txBody>
      </p:sp>
      <p:pic>
        <p:nvPicPr>
          <p:cNvPr id="3" name="圖片 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078" y="1740990"/>
            <a:ext cx="9530416" cy="3857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902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09405" y="392947"/>
            <a:ext cx="10515600" cy="674781"/>
          </a:xfrm>
        </p:spPr>
        <p:txBody>
          <a:bodyPr>
            <a:normAutofit/>
          </a:bodyPr>
          <a:lstStyle/>
          <a:p>
            <a:r>
              <a:rPr lang="en-US" altLang="zh-TW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Arial Unicode MS" panose="020B0604020202020204" pitchFamily="34" charset="-120"/>
                <a:cs typeface="Arial" panose="020B0604020202020204" pitchFamily="34" charset="0"/>
              </a:rPr>
              <a:t>1Q22 CCL Revenue by Technology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Arial Unicode MS" panose="020B060402020202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60424" y="268486"/>
            <a:ext cx="1377097" cy="439726"/>
          </a:xfrm>
          <a:prstGeom prst="rect">
            <a:avLst/>
          </a:prstGeom>
        </p:spPr>
      </p:pic>
      <p:grpSp>
        <p:nvGrpSpPr>
          <p:cNvPr id="27" name="群組 26"/>
          <p:cNvGrpSpPr>
            <a:grpSpLocks noChangeAspect="1"/>
          </p:cNvGrpSpPr>
          <p:nvPr/>
        </p:nvGrpSpPr>
        <p:grpSpPr bwMode="auto">
          <a:xfrm>
            <a:off x="10638837" y="4022788"/>
            <a:ext cx="1372335" cy="2628239"/>
            <a:chOff x="5213142" y="138090"/>
            <a:chExt cx="3741340" cy="6552270"/>
          </a:xfrm>
        </p:grpSpPr>
        <p:sp>
          <p:nvSpPr>
            <p:cNvPr id="28" name="橢圓 27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5" name="橢圓 44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6" name="橢圓 45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7" name="橢圓 46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8" name="橢圓 47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9" name="橢圓 48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0" name="橢圓 49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1" name="橢圓 50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2" name="橢圓 51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3" name="橢圓 52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4" name="橢圓 53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5" name="橢圓 54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6" name="橢圓 55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7" name="橢圓 56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8" name="橢圓 57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9" name="橢圓 58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pic>
        <p:nvPicPr>
          <p:cNvPr id="3" name="圖片 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1877" y="2218759"/>
            <a:ext cx="4912800" cy="2927907"/>
          </a:xfrm>
          <a:prstGeom prst="rect">
            <a:avLst/>
          </a:prstGeom>
        </p:spPr>
      </p:pic>
      <p:pic>
        <p:nvPicPr>
          <p:cNvPr id="4" name="圖片 3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24603" y="1736716"/>
            <a:ext cx="5410200" cy="3409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18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09405" y="392947"/>
            <a:ext cx="10515600" cy="674781"/>
          </a:xfrm>
        </p:spPr>
        <p:txBody>
          <a:bodyPr>
            <a:normAutofit/>
          </a:bodyPr>
          <a:lstStyle/>
          <a:p>
            <a:r>
              <a:rPr lang="en-US" altLang="zh-TW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Arial Unicode MS" panose="020B0604020202020204" pitchFamily="34" charset="-120"/>
                <a:cs typeface="Arial" panose="020B0604020202020204" pitchFamily="34" charset="0"/>
              </a:rPr>
              <a:t>4Q21 CCL Revenue by Technology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Arial Unicode MS" panose="020B060402020202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60424" y="268486"/>
            <a:ext cx="1377097" cy="439726"/>
          </a:xfrm>
          <a:prstGeom prst="rect">
            <a:avLst/>
          </a:prstGeom>
        </p:spPr>
      </p:pic>
      <p:pic>
        <p:nvPicPr>
          <p:cNvPr id="7" name="圖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165784"/>
            <a:ext cx="5474682" cy="3346994"/>
          </a:xfrm>
          <a:prstGeom prst="rect">
            <a:avLst/>
          </a:prstGeom>
        </p:spPr>
      </p:pic>
      <p:pic>
        <p:nvPicPr>
          <p:cNvPr id="8" name="圖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4997" y="1893366"/>
            <a:ext cx="5436180" cy="3267492"/>
          </a:xfrm>
          <a:prstGeom prst="rect">
            <a:avLst/>
          </a:prstGeom>
        </p:spPr>
      </p:pic>
      <p:grpSp>
        <p:nvGrpSpPr>
          <p:cNvPr id="27" name="群組 26"/>
          <p:cNvGrpSpPr>
            <a:grpSpLocks noChangeAspect="1"/>
          </p:cNvGrpSpPr>
          <p:nvPr/>
        </p:nvGrpSpPr>
        <p:grpSpPr bwMode="auto">
          <a:xfrm>
            <a:off x="10638837" y="4022788"/>
            <a:ext cx="1372335" cy="2628239"/>
            <a:chOff x="5213142" y="138090"/>
            <a:chExt cx="3741340" cy="6552270"/>
          </a:xfrm>
        </p:grpSpPr>
        <p:sp>
          <p:nvSpPr>
            <p:cNvPr id="28" name="橢圓 27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5" name="橢圓 44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6" name="橢圓 45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7" name="橢圓 46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5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8" name="橢圓 47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6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9" name="橢圓 48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7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0" name="橢圓 49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1" name="橢圓 50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2" name="橢圓 51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3" name="橢圓 52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8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4" name="橢圓 53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9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5" name="橢圓 54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6" name="橢圓 55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7" name="橢圓 56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8" name="橢圓 57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10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59" name="橢圓 58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5248073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09405" y="392947"/>
            <a:ext cx="10515600" cy="674781"/>
          </a:xfrm>
        </p:spPr>
        <p:txBody>
          <a:bodyPr>
            <a:normAutofit/>
          </a:bodyPr>
          <a:lstStyle/>
          <a:p>
            <a:pPr>
              <a:tabLst>
                <a:tab pos="5916613" algn="l"/>
              </a:tabLst>
            </a:pPr>
            <a:r>
              <a:rPr lang="en-US" altLang="zh-TW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Arial Unicode MS" panose="020B0604020202020204" pitchFamily="34" charset="-120"/>
                <a:cs typeface="Arial" panose="020B0604020202020204" pitchFamily="34" charset="0"/>
              </a:rPr>
              <a:t>Balance Sheets &amp; Key Indices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Arial Unicode MS" panose="020B060402020202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sp>
        <p:nvSpPr>
          <p:cNvPr id="7" name="圓角矩形 6"/>
          <p:cNvSpPr/>
          <p:nvPr/>
        </p:nvSpPr>
        <p:spPr>
          <a:xfrm>
            <a:off x="809405" y="1180412"/>
            <a:ext cx="9336055" cy="4987305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3" name="矩形 2"/>
          <p:cNvSpPr/>
          <p:nvPr/>
        </p:nvSpPr>
        <p:spPr>
          <a:xfrm>
            <a:off x="872158" y="6174376"/>
            <a:ext cx="699247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b="0" i="0" u="none" strike="noStrike" baseline="0" dirty="0" smtClean="0"/>
              <a:t>Total outstanding shares </a:t>
            </a:r>
            <a:r>
              <a:rPr lang="en-US" altLang="zh-TW" sz="1400" dirty="0"/>
              <a:t>were 269,007 thousand units at 03/31/22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b="0" i="0" u="none" strike="noStrike" baseline="0" dirty="0" smtClean="0"/>
              <a:t>Asset productivity = Annualized net revenue / Average net PP&amp;E</a:t>
            </a: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33687" y="1254917"/>
            <a:ext cx="8246982" cy="4829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5109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09405" y="392947"/>
            <a:ext cx="10515600" cy="674781"/>
          </a:xfrm>
        </p:spPr>
        <p:txBody>
          <a:bodyPr>
            <a:normAutofit/>
          </a:bodyPr>
          <a:lstStyle/>
          <a:p>
            <a:pPr>
              <a:tabLst>
                <a:tab pos="5916613" algn="l"/>
              </a:tabLst>
            </a:pPr>
            <a:r>
              <a:rPr lang="en-US" altLang="zh-TW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Arial Unicode MS" panose="020B0604020202020204" pitchFamily="34" charset="-120"/>
                <a:cs typeface="Arial" panose="020B0604020202020204" pitchFamily="34" charset="0"/>
              </a:rPr>
              <a:t>   Cash Flows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Arial Unicode MS" panose="020B060402020202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sp>
        <p:nvSpPr>
          <p:cNvPr id="7" name="圓角矩形 6"/>
          <p:cNvSpPr/>
          <p:nvPr/>
        </p:nvSpPr>
        <p:spPr>
          <a:xfrm>
            <a:off x="1333334" y="1394458"/>
            <a:ext cx="8274424" cy="3952322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3" name="矩形 2"/>
          <p:cNvSpPr/>
          <p:nvPr/>
        </p:nvSpPr>
        <p:spPr>
          <a:xfrm>
            <a:off x="1333334" y="5418388"/>
            <a:ext cx="699247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1400" dirty="0"/>
              <a:t>* Free cash flow  = Cash from operating activities  –Capital expenditures</a:t>
            </a:r>
            <a:endParaRPr lang="en-US" altLang="zh-TW" sz="1400" b="0" i="0" u="none" strike="noStrike" baseline="0" dirty="0" smtClean="0"/>
          </a:p>
        </p:txBody>
      </p:sp>
      <p:pic>
        <p:nvPicPr>
          <p:cNvPr id="25" name="圖片 2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67449" y="1729345"/>
            <a:ext cx="7115175" cy="3067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5364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30" descr="ww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30937" y="5811384"/>
            <a:ext cx="935038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 Box 2"/>
          <p:cNvSpPr txBox="1">
            <a:spLocks noChangeArrowheads="1"/>
          </p:cNvSpPr>
          <p:nvPr/>
        </p:nvSpPr>
        <p:spPr bwMode="auto">
          <a:xfrm>
            <a:off x="407893" y="6488971"/>
            <a:ext cx="3590365" cy="30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algn="ctr">
              <a:defRPr/>
            </a:pPr>
            <a:r>
              <a:rPr lang="en-US" altLang="zh-TW" sz="1050" dirty="0">
                <a:solidFill>
                  <a:srgbClr val="898989"/>
                </a:solidFill>
                <a:latin typeface="Arial" pitchFamily="34" charset="0"/>
                <a:ea typeface="新細明體" pitchFamily="18" charset="-120"/>
              </a:rPr>
              <a:t>Copyright © 2012 Taiwan Union Technology Corporation</a:t>
            </a:r>
            <a:endParaRPr lang="zh-TW" altLang="zh-TW" sz="1050" dirty="0">
              <a:solidFill>
                <a:srgbClr val="898989"/>
              </a:solidFill>
              <a:latin typeface="Arial" pitchFamily="34" charset="0"/>
              <a:ea typeface="新細明體" pitchFamily="18" charset="-120"/>
            </a:endParaRPr>
          </a:p>
        </p:txBody>
      </p:sp>
      <p:grpSp>
        <p:nvGrpSpPr>
          <p:cNvPr id="27" name="群組 7"/>
          <p:cNvGrpSpPr>
            <a:grpSpLocks noChangeAspect="1"/>
          </p:cNvGrpSpPr>
          <p:nvPr/>
        </p:nvGrpSpPr>
        <p:grpSpPr bwMode="auto">
          <a:xfrm>
            <a:off x="10396312" y="3921213"/>
            <a:ext cx="1624072" cy="2843774"/>
            <a:chOff x="5213142" y="138090"/>
            <a:chExt cx="3741340" cy="6552270"/>
          </a:xfrm>
        </p:grpSpPr>
        <p:sp>
          <p:nvSpPr>
            <p:cNvPr id="28" name="橢圓 27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9" name="橢圓 28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0" name="橢圓 29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1" name="橢圓 30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2" name="橢圓 31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3" name="橢圓 32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4" name="橢圓 33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5" name="橢圓 34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6" name="橢圓 35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7" name="橢圓 36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8" name="橢圓 37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9" name="橢圓 38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0" name="橢圓 39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1" name="橢圓 40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2" name="橢圓 41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3" name="橢圓 42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pic>
        <p:nvPicPr>
          <p:cNvPr id="46" name="圖片 4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04646" y="2425778"/>
            <a:ext cx="4233311" cy="1352000"/>
          </a:xfrm>
          <a:prstGeom prst="rect">
            <a:avLst/>
          </a:prstGeom>
        </p:spPr>
      </p:pic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6243669" y="2809224"/>
            <a:ext cx="4347882" cy="1111989"/>
          </a:xfrm>
        </p:spPr>
        <p:txBody>
          <a:bodyPr>
            <a:normAutofit/>
          </a:bodyPr>
          <a:lstStyle/>
          <a:p>
            <a:r>
              <a:rPr lang="en-US" altLang="zh-TW" sz="28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https://www.tuc.com.tw</a:t>
            </a:r>
          </a:p>
          <a:p>
            <a:r>
              <a:rPr lang="en-US" altLang="zh-TW" sz="28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Ian.Huang@tuc.com.tw</a:t>
            </a:r>
            <a:endParaRPr lang="zh-TW" altLang="en-US" sz="28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60025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105</Words>
  <Application>Microsoft Office PowerPoint</Application>
  <PresentationFormat>寬螢幕</PresentationFormat>
  <Paragraphs>16</Paragraphs>
  <Slides>7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6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7</vt:i4>
      </vt:variant>
    </vt:vector>
  </HeadingPairs>
  <TitlesOfParts>
    <vt:vector size="14" baseType="lpstr">
      <vt:lpstr>Arial Unicode MS</vt:lpstr>
      <vt:lpstr>細明體-ExtB</vt:lpstr>
      <vt:lpstr>新細明體</vt:lpstr>
      <vt:lpstr>Arial</vt:lpstr>
      <vt:lpstr>Calibri</vt:lpstr>
      <vt:lpstr>Calibri Light</vt:lpstr>
      <vt:lpstr>Office 佈景主題</vt:lpstr>
      <vt:lpstr>2022 First Quarter Earnings Conference</vt:lpstr>
      <vt:lpstr>Statements of Comprehensive Income</vt:lpstr>
      <vt:lpstr>1Q22 CCL Revenue by Technology</vt:lpstr>
      <vt:lpstr>4Q21 CCL Revenue by Technology</vt:lpstr>
      <vt:lpstr>Balance Sheets &amp; Key Indices</vt:lpstr>
      <vt:lpstr>   Cash Flows</vt:lpstr>
      <vt:lpstr>PowerPoint 簡報</vt:lpstr>
    </vt:vector>
  </TitlesOfParts>
  <Company>TUC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2021 Fourth Quarter Earnings Conference</dc:title>
  <dc:creator>Erin Wang (王彥婷)</dc:creator>
  <cp:lastModifiedBy>Erin Wang (王彥婷)</cp:lastModifiedBy>
  <cp:revision>27</cp:revision>
  <dcterms:created xsi:type="dcterms:W3CDTF">2022-03-01T02:38:21Z</dcterms:created>
  <dcterms:modified xsi:type="dcterms:W3CDTF">2022-04-29T01:19:50Z</dcterms:modified>
</cp:coreProperties>
</file>