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496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103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528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673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96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827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358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7406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881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196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889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9E16-3F82-4834-973E-97DE804C6302}" type="datetimeFigureOut">
              <a:rPr lang="zh-TW" altLang="en-US" smtClean="0"/>
              <a:t>2022/04/29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C5B3-2648-457D-BC6F-0ECE67727ED3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5169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11.png"/><Relationship Id="rId4" Type="http://schemas.openxmlformats.org/officeDocument/2006/relationships/image" Target="../media/image3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7.jpeg"/><Relationship Id="rId4" Type="http://schemas.openxmlformats.org/officeDocument/2006/relationships/image" Target="../media/image13.png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ctrTitle"/>
          </p:nvPr>
        </p:nvSpPr>
        <p:spPr>
          <a:xfrm>
            <a:off x="1183653" y="2815065"/>
            <a:ext cx="8235980" cy="1106148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 smtClean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4800" b="1" dirty="0" smtClean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</a:t>
            </a:r>
            <a:r>
              <a:rPr lang="zh-TW" altLang="en-US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一</a:t>
            </a:r>
            <a:r>
              <a:rPr lang="zh-TW" altLang="en-US" sz="4800" b="1" dirty="0" smtClean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季法人說明</a:t>
            </a:r>
            <a:r>
              <a:rPr lang="zh-TW" altLang="en-US" sz="4800" b="1" dirty="0">
                <a:solidFill>
                  <a:srgbClr val="CC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會</a:t>
            </a:r>
          </a:p>
        </p:txBody>
      </p:sp>
      <p:sp>
        <p:nvSpPr>
          <p:cNvPr id="5" name="副標題 2"/>
          <p:cNvSpPr>
            <a:spLocks noGrp="1"/>
          </p:cNvSpPr>
          <p:nvPr>
            <p:ph type="subTitle" idx="1"/>
          </p:nvPr>
        </p:nvSpPr>
        <p:spPr>
          <a:xfrm>
            <a:off x="152399" y="4670406"/>
            <a:ext cx="4643470" cy="964413"/>
          </a:xfrm>
        </p:spPr>
        <p:txBody>
          <a:bodyPr/>
          <a:lstStyle/>
          <a:p>
            <a:r>
              <a:rPr lang="en-US" altLang="zh-TW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 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5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 </a:t>
            </a:r>
            <a:r>
              <a:rPr lang="en-US" altLang="zh-TW" b="1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5</a:t>
            </a:r>
            <a:r>
              <a:rPr lang="zh-TW" altLang="en-US" b="1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</a:t>
            </a:r>
            <a:endParaRPr lang="zh-TW" altLang="en-US" b="1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1582" y="1088095"/>
            <a:ext cx="3477746" cy="111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51873" y="434434"/>
            <a:ext cx="10515600" cy="674781"/>
          </a:xfrm>
        </p:spPr>
        <p:txBody>
          <a:bodyPr>
            <a:normAutofit/>
          </a:bodyPr>
          <a:lstStyle/>
          <a:p>
            <a:r>
              <a:rPr lang="zh-TW" altLang="en-US" sz="40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綜合損益</a:t>
            </a:r>
            <a:r>
              <a:rPr lang="zh-TW" altLang="en-US" sz="40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表</a:t>
            </a:r>
            <a:endParaRPr lang="zh-TW" altLang="en-US" sz="40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694078" y="1375654"/>
            <a:ext cx="9637059" cy="4488926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26" name="矩形 25"/>
          <p:cNvSpPr/>
          <p:nvPr/>
        </p:nvSpPr>
        <p:spPr>
          <a:xfrm>
            <a:off x="694078" y="5975222"/>
            <a:ext cx="96370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03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31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b="0" i="0" u="none" strike="noStrike" baseline="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269,007</a:t>
            </a: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股東權益報酬率為以母公司股東平均股權計算的年化數據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5707" y="1819892"/>
            <a:ext cx="9270219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0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5577" y="715308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年第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一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季銅箔基板銷售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分析 </a:t>
            </a: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grpSp>
        <p:nvGrpSpPr>
          <p:cNvPr id="24" name="群組 23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5" name="橢圓 24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6" name="橢圓 25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23" name="圖片 2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877" y="2218759"/>
            <a:ext cx="4912800" cy="2927907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68471" y="1709233"/>
            <a:ext cx="5497231" cy="3364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6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5577" y="715308"/>
            <a:ext cx="10515600" cy="674781"/>
          </a:xfrm>
        </p:spPr>
        <p:txBody>
          <a:bodyPr>
            <a:normAutofit/>
          </a:bodyPr>
          <a:lstStyle/>
          <a:p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2021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第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四季銅箔基板銷售</a:t>
            </a: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分析 </a:t>
            </a:r>
            <a:r>
              <a:rPr lang="en-US" altLang="zh-TW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3600" b="1" dirty="0" smtClean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技術別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424" y="268486"/>
            <a:ext cx="1377097" cy="439726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65784"/>
            <a:ext cx="5474682" cy="3346994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9148" y="1882754"/>
            <a:ext cx="5442029" cy="3271008"/>
          </a:xfrm>
          <a:prstGeom prst="rect">
            <a:avLst/>
          </a:prstGeom>
        </p:spPr>
      </p:pic>
      <p:grpSp>
        <p:nvGrpSpPr>
          <p:cNvPr id="24" name="群組 23"/>
          <p:cNvGrpSpPr>
            <a:grpSpLocks noChangeAspect="1"/>
          </p:cNvGrpSpPr>
          <p:nvPr/>
        </p:nvGrpSpPr>
        <p:grpSpPr bwMode="auto">
          <a:xfrm>
            <a:off x="10638837" y="4022788"/>
            <a:ext cx="1372335" cy="2628239"/>
            <a:chOff x="5213142" y="138090"/>
            <a:chExt cx="3741340" cy="6552270"/>
          </a:xfrm>
        </p:grpSpPr>
        <p:sp>
          <p:nvSpPr>
            <p:cNvPr id="25" name="橢圓 24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6" name="橢圓 25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5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6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7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8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9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10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52480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9902" y="424576"/>
            <a:ext cx="10515600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資產負債表及重要財務指標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809405" y="1180412"/>
            <a:ext cx="9336055" cy="4987305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872158" y="6174376"/>
            <a:ext cx="69924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2022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03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月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31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日流通在外股數為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269,007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仟股</a:t>
            </a:r>
            <a:endParaRPr lang="en-US" altLang="zh-TW" sz="1400" dirty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sz="1400" dirty="0" smtClean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資產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生產力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年化營業收入淨額 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/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平均不動產、廠房及設備淨額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58701" y="1228613"/>
            <a:ext cx="7783911" cy="482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1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3334" y="529984"/>
            <a:ext cx="7384336" cy="674781"/>
          </a:xfrm>
        </p:spPr>
        <p:txBody>
          <a:bodyPr>
            <a:normAutofit/>
          </a:bodyPr>
          <a:lstStyle/>
          <a:p>
            <a:pPr>
              <a:tabLst>
                <a:tab pos="5916613" algn="l"/>
              </a:tabLst>
            </a:pPr>
            <a:r>
              <a:rPr lang="zh-TW" altLang="en-US" sz="3600" b="1" dirty="0">
                <a:solidFill>
                  <a:srgbClr val="C00000"/>
                </a:solidFill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現金流量表</a:t>
            </a:r>
            <a:endParaRPr lang="zh-TW" altLang="en-US" sz="3600" dirty="0">
              <a:solidFill>
                <a:srgbClr val="C00000"/>
              </a:solidFill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8178" y="295320"/>
            <a:ext cx="1211244" cy="386837"/>
          </a:xfrm>
          <a:prstGeom prst="rect">
            <a:avLst/>
          </a:prstGeom>
        </p:spPr>
      </p:pic>
      <p:sp>
        <p:nvSpPr>
          <p:cNvPr id="7" name="圓角矩形 6"/>
          <p:cNvSpPr/>
          <p:nvPr/>
        </p:nvSpPr>
        <p:spPr>
          <a:xfrm>
            <a:off x="1333334" y="1394458"/>
            <a:ext cx="8274424" cy="3952322"/>
          </a:xfrm>
          <a:prstGeom prst="roundRect">
            <a:avLst>
              <a:gd name="adj" fmla="val 601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8" name="群組 7"/>
          <p:cNvGrpSpPr>
            <a:grpSpLocks noChangeAspect="1"/>
          </p:cNvGrpSpPr>
          <p:nvPr/>
        </p:nvGrpSpPr>
        <p:grpSpPr bwMode="auto">
          <a:xfrm>
            <a:off x="10476994" y="3818583"/>
            <a:ext cx="1624072" cy="2843774"/>
            <a:chOff x="5213142" y="138090"/>
            <a:chExt cx="3741340" cy="6552270"/>
          </a:xfrm>
        </p:grpSpPr>
        <p:sp>
          <p:nvSpPr>
            <p:cNvPr id="9" name="橢圓 8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0" name="橢圓 9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1" name="橢圓 10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2" name="橢圓 11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3" name="橢圓 12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4" name="橢圓 13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5" name="橢圓 14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6" name="橢圓 15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7" name="橢圓 16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8" name="橢圓 17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19" name="橢圓 18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0" name="橢圓 19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1" name="橢圓 20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2" name="橢圓 21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3" name="橢圓 22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4" name="橢圓 23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sp>
        <p:nvSpPr>
          <p:cNvPr id="3" name="矩形 2"/>
          <p:cNvSpPr/>
          <p:nvPr/>
        </p:nvSpPr>
        <p:spPr>
          <a:xfrm>
            <a:off x="1333334" y="5418388"/>
            <a:ext cx="699247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1400" dirty="0" smtClean="0"/>
              <a:t>*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自由現金流量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= 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營運活動之現金流入</a:t>
            </a:r>
            <a:r>
              <a:rPr lang="en-US" altLang="zh-TW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–</a:t>
            </a:r>
            <a:r>
              <a:rPr lang="zh-TW" altLang="en-US" sz="1400" dirty="0"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資本支出</a:t>
            </a:r>
            <a:endParaRPr lang="en-US" altLang="zh-TW" sz="1400" b="0" i="0" u="none" strike="noStrike" baseline="0" dirty="0" smtClean="0">
              <a:latin typeface="Arial" panose="020B0604020202020204" pitchFamily="34" charset="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5" name="圖片 2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3677" y="1653556"/>
            <a:ext cx="7036108" cy="330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3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0" descr="w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0937" y="5811384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2"/>
          <p:cNvSpPr txBox="1">
            <a:spLocks noChangeArrowheads="1"/>
          </p:cNvSpPr>
          <p:nvPr/>
        </p:nvSpPr>
        <p:spPr bwMode="auto">
          <a:xfrm>
            <a:off x="407893" y="6488971"/>
            <a:ext cx="3590365" cy="30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>
              <a:defRPr/>
            </a:pPr>
            <a:r>
              <a:rPr lang="en-US" altLang="zh-TW" sz="1050" dirty="0">
                <a:solidFill>
                  <a:srgbClr val="898989"/>
                </a:solidFill>
                <a:latin typeface="Arial" pitchFamily="34" charset="0"/>
                <a:ea typeface="新細明體" pitchFamily="18" charset="-120"/>
              </a:rPr>
              <a:t>Copyright © 2012 Taiwan Union Technology Corporation</a:t>
            </a:r>
            <a:endParaRPr lang="zh-TW" altLang="zh-TW" sz="1050" dirty="0">
              <a:solidFill>
                <a:srgbClr val="898989"/>
              </a:solidFill>
              <a:latin typeface="Arial" pitchFamily="34" charset="0"/>
              <a:ea typeface="新細明體" pitchFamily="18" charset="-120"/>
            </a:endParaRPr>
          </a:p>
        </p:txBody>
      </p:sp>
      <p:grpSp>
        <p:nvGrpSpPr>
          <p:cNvPr id="27" name="群組 7"/>
          <p:cNvGrpSpPr>
            <a:grpSpLocks noChangeAspect="1"/>
          </p:cNvGrpSpPr>
          <p:nvPr/>
        </p:nvGrpSpPr>
        <p:grpSpPr bwMode="auto">
          <a:xfrm>
            <a:off x="10396312" y="3921213"/>
            <a:ext cx="1624072" cy="2843774"/>
            <a:chOff x="5213142" y="138090"/>
            <a:chExt cx="3741340" cy="6552270"/>
          </a:xfrm>
        </p:grpSpPr>
        <p:sp>
          <p:nvSpPr>
            <p:cNvPr id="28" name="橢圓 27"/>
            <p:cNvSpPr/>
            <p:nvPr/>
          </p:nvSpPr>
          <p:spPr>
            <a:xfrm>
              <a:off x="8054943" y="13809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29" name="橢圓 28"/>
            <p:cNvSpPr/>
            <p:nvPr/>
          </p:nvSpPr>
          <p:spPr>
            <a:xfrm>
              <a:off x="7101499" y="1101808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0" name="橢圓 29"/>
            <p:cNvSpPr/>
            <p:nvPr/>
          </p:nvSpPr>
          <p:spPr>
            <a:xfrm>
              <a:off x="6158163" y="2040253"/>
              <a:ext cx="901224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1" name="橢圓 30"/>
            <p:cNvSpPr/>
            <p:nvPr/>
          </p:nvSpPr>
          <p:spPr>
            <a:xfrm>
              <a:off x="5213142" y="2975329"/>
              <a:ext cx="899539" cy="899695"/>
            </a:xfrm>
            <a:prstGeom prst="ellipse">
              <a:avLst/>
            </a:prstGeom>
            <a:blipFill>
              <a:blip r:embed="rId3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2" name="橢圓 31"/>
            <p:cNvSpPr/>
            <p:nvPr/>
          </p:nvSpPr>
          <p:spPr>
            <a:xfrm>
              <a:off x="8054943" y="1101808"/>
              <a:ext cx="899539" cy="899695"/>
            </a:xfrm>
            <a:prstGeom prst="ellipse">
              <a:avLst/>
            </a:prstGeom>
            <a:blipFill>
              <a:blip r:embed="rId4">
                <a:lum brigh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3" name="橢圓 32"/>
            <p:cNvSpPr/>
            <p:nvPr/>
          </p:nvSpPr>
          <p:spPr>
            <a:xfrm>
              <a:off x="7101499" y="2040253"/>
              <a:ext cx="899539" cy="899695"/>
            </a:xfrm>
            <a:prstGeom prst="ellipse">
              <a:avLst/>
            </a:prstGeom>
            <a:blipFill>
              <a:blip r:embed="rId5">
                <a:lum bright="10000" contrast="2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4" name="橢圓 33"/>
            <p:cNvSpPr/>
            <p:nvPr/>
          </p:nvSpPr>
          <p:spPr>
            <a:xfrm>
              <a:off x="6153110" y="2975329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5" name="橢圓 34"/>
            <p:cNvSpPr/>
            <p:nvPr/>
          </p:nvSpPr>
          <p:spPr>
            <a:xfrm>
              <a:off x="7101499" y="2975329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6" name="橢圓 35"/>
            <p:cNvSpPr/>
            <p:nvPr/>
          </p:nvSpPr>
          <p:spPr>
            <a:xfrm>
              <a:off x="8054943" y="2040253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7" name="橢圓 36"/>
            <p:cNvSpPr/>
            <p:nvPr/>
          </p:nvSpPr>
          <p:spPr>
            <a:xfrm>
              <a:off x="8054943" y="2975329"/>
              <a:ext cx="899539" cy="899695"/>
            </a:xfrm>
            <a:prstGeom prst="ellipse">
              <a:avLst/>
            </a:prstGeom>
            <a:blipFill>
              <a:blip r:embed="rId6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8" name="橢圓 37"/>
            <p:cNvSpPr/>
            <p:nvPr/>
          </p:nvSpPr>
          <p:spPr>
            <a:xfrm>
              <a:off x="7101499" y="3915460"/>
              <a:ext cx="899539" cy="899695"/>
            </a:xfrm>
            <a:prstGeom prst="ellipse">
              <a:avLst/>
            </a:prstGeom>
            <a:blipFill>
              <a:blip r:embed="rId7" cstate="print">
                <a:lum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39" name="橢圓 38"/>
            <p:cNvSpPr/>
            <p:nvPr/>
          </p:nvSpPr>
          <p:spPr>
            <a:xfrm>
              <a:off x="8054943" y="3915460"/>
              <a:ext cx="899539" cy="899695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0" name="橢圓 39"/>
            <p:cNvSpPr/>
            <p:nvPr/>
          </p:nvSpPr>
          <p:spPr>
            <a:xfrm>
              <a:off x="7101499" y="4852220"/>
              <a:ext cx="899539" cy="899695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1" name="橢圓 40"/>
            <p:cNvSpPr/>
            <p:nvPr/>
          </p:nvSpPr>
          <p:spPr>
            <a:xfrm>
              <a:off x="7101499" y="5790665"/>
              <a:ext cx="899539" cy="8996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2" name="橢圓 41"/>
            <p:cNvSpPr/>
            <p:nvPr/>
          </p:nvSpPr>
          <p:spPr>
            <a:xfrm>
              <a:off x="8054943" y="4852220"/>
              <a:ext cx="899539" cy="899695"/>
            </a:xfrm>
            <a:prstGeom prst="ellipse">
              <a:avLst/>
            </a:prstGeom>
            <a:blipFill>
              <a:blip r:embed="rId8">
                <a:lum bright="10000" contrast="10000"/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  <p:sp>
          <p:nvSpPr>
            <p:cNvPr id="43" name="橢圓 42"/>
            <p:cNvSpPr/>
            <p:nvPr/>
          </p:nvSpPr>
          <p:spPr>
            <a:xfrm>
              <a:off x="8054943" y="5790665"/>
              <a:ext cx="899539" cy="899695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TW" altLang="en-US"/>
            </a:p>
          </p:txBody>
        </p:sp>
      </p:grpSp>
      <p:pic>
        <p:nvPicPr>
          <p:cNvPr id="46" name="圖片 4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646" y="2425778"/>
            <a:ext cx="4233311" cy="1352000"/>
          </a:xfrm>
          <a:prstGeom prst="rect">
            <a:avLst/>
          </a:prstGeom>
        </p:spPr>
      </p:pic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43669" y="2809224"/>
            <a:ext cx="4347882" cy="1111989"/>
          </a:xfrm>
        </p:spPr>
        <p:txBody>
          <a:bodyPr>
            <a:normAutofit/>
          </a:bodyPr>
          <a:lstStyle/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https://www.tuc.com.tw</a:t>
            </a:r>
          </a:p>
          <a:p>
            <a:r>
              <a:rPr lang="en-US" altLang="zh-TW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Ian.Huang@tuc.com.tw</a:t>
            </a:r>
            <a:endParaRPr lang="zh-TW" altLang="en-US" sz="28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00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142</Words>
  <Application>Microsoft Office PowerPoint</Application>
  <PresentationFormat>寬螢幕</PresentationFormat>
  <Paragraphs>16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3" baseType="lpstr">
      <vt:lpstr>微軟正黑體</vt:lpstr>
      <vt:lpstr>新細明體</vt:lpstr>
      <vt:lpstr>Arial</vt:lpstr>
      <vt:lpstr>Calibri</vt:lpstr>
      <vt:lpstr>Calibri Light</vt:lpstr>
      <vt:lpstr>Office 佈景主題</vt:lpstr>
      <vt:lpstr>2022年第一季法人說明會</vt:lpstr>
      <vt:lpstr>綜合損益表</vt:lpstr>
      <vt:lpstr>2022年第一季銅箔基板銷售分析 –技術別</vt:lpstr>
      <vt:lpstr>2021年第四季銅箔基板銷售分析 –技術別</vt:lpstr>
      <vt:lpstr>資產負債表及重要財務指標</vt:lpstr>
      <vt:lpstr>現金流量表</vt:lpstr>
      <vt:lpstr>PowerPoint 簡報</vt:lpstr>
    </vt:vector>
  </TitlesOfParts>
  <Company>TUC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2021 Fourth Quarter Earnings Conference</dc:title>
  <dc:creator>Erin Wang (王彥婷)</dc:creator>
  <cp:lastModifiedBy>Erin Wang (王彥婷)</cp:lastModifiedBy>
  <cp:revision>36</cp:revision>
  <dcterms:created xsi:type="dcterms:W3CDTF">2022-03-01T02:38:21Z</dcterms:created>
  <dcterms:modified xsi:type="dcterms:W3CDTF">2022-04-29T01:22:31Z</dcterms:modified>
</cp:coreProperties>
</file>