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56" r:id="rId2"/>
    <p:sldId id="257" r:id="rId3"/>
    <p:sldId id="269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F16EE-0B29-40D5-8272-A3446D55BF7D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A8869B-1DA9-4ABE-B2F5-B9598937FA7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17625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496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103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528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673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96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7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358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7406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881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196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889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5169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8.png"/><Relationship Id="rId7" Type="http://schemas.openxmlformats.org/officeDocument/2006/relationships/image" Target="../media/image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11" Type="http://schemas.openxmlformats.org/officeDocument/2006/relationships/image" Target="../media/image12.wmf"/><Relationship Id="rId5" Type="http://schemas.openxmlformats.org/officeDocument/2006/relationships/image" Target="../media/image3.jpeg"/><Relationship Id="rId10" Type="http://schemas.openxmlformats.org/officeDocument/2006/relationships/image" Target="../media/image11.png"/><Relationship Id="rId4" Type="http://schemas.openxmlformats.org/officeDocument/2006/relationships/image" Target="../media/image2.jpeg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ctrTitle"/>
          </p:nvPr>
        </p:nvSpPr>
        <p:spPr>
          <a:xfrm>
            <a:off x="407893" y="2317868"/>
            <a:ext cx="11417251" cy="1106257"/>
          </a:xfrm>
        </p:spPr>
        <p:txBody>
          <a:bodyPr>
            <a:noAutofit/>
          </a:bodyPr>
          <a:lstStyle/>
          <a:p>
            <a:r>
              <a:rPr lang="en-US" altLang="zh-TW" sz="4200" b="1" dirty="0">
                <a:solidFill>
                  <a:srgbClr val="CC0000"/>
                </a:solidFill>
                <a:latin typeface="Arial" panose="020B0604020202020204" pitchFamily="34" charset="0"/>
                <a:ea typeface="細明體-ExtB" panose="02020500000000000000" pitchFamily="18" charset="-120"/>
                <a:cs typeface="Arial" panose="020B0604020202020204" pitchFamily="34" charset="0"/>
              </a:rPr>
              <a:t>2025 </a:t>
            </a:r>
            <a:r>
              <a:rPr lang="en-US" altLang="zh-TW" sz="4200" b="1" dirty="0" smtClean="0">
                <a:solidFill>
                  <a:srgbClr val="CC0000"/>
                </a:solidFill>
                <a:latin typeface="Arial" panose="020B0604020202020204" pitchFamily="34" charset="0"/>
                <a:ea typeface="細明體-ExtB" panose="02020500000000000000" pitchFamily="18" charset="-120"/>
                <a:cs typeface="Arial" panose="020B0604020202020204" pitchFamily="34" charset="0"/>
              </a:rPr>
              <a:t>Second  </a:t>
            </a:r>
            <a:r>
              <a:rPr lang="en-US" altLang="zh-TW" sz="4200" b="1" dirty="0">
                <a:solidFill>
                  <a:srgbClr val="CC0000"/>
                </a:solidFill>
                <a:latin typeface="Arial" panose="020B0604020202020204" pitchFamily="34" charset="0"/>
                <a:ea typeface="細明體-ExtB" panose="02020500000000000000" pitchFamily="18" charset="-120"/>
                <a:cs typeface="Arial" panose="020B0604020202020204" pitchFamily="34" charset="0"/>
              </a:rPr>
              <a:t>Quarter Earnings Conference</a:t>
            </a:r>
            <a:endParaRPr lang="zh-TW" altLang="en-US" sz="4200" b="1" dirty="0">
              <a:solidFill>
                <a:srgbClr val="CC0000"/>
              </a:solidFill>
              <a:latin typeface="Arial" panose="020B0604020202020204" pitchFamily="34" charset="0"/>
              <a:ea typeface="細明體-ExtB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5" name="副標題 2"/>
          <p:cNvSpPr>
            <a:spLocks noGrp="1"/>
          </p:cNvSpPr>
          <p:nvPr>
            <p:ph type="subTitle" idx="1"/>
          </p:nvPr>
        </p:nvSpPr>
        <p:spPr>
          <a:xfrm>
            <a:off x="90641" y="3921213"/>
            <a:ext cx="4224867" cy="964413"/>
          </a:xfrm>
        </p:spPr>
        <p:txBody>
          <a:bodyPr/>
          <a:lstStyle/>
          <a:p>
            <a:r>
              <a:rPr lang="en-US" altLang="zh-TW" b="1" dirty="0">
                <a:latin typeface="Arial" panose="020B0604020202020204" pitchFamily="34" charset="0"/>
                <a:cs typeface="Arial" panose="020B0604020202020204" pitchFamily="34" charset="0"/>
              </a:rPr>
              <a:t>Aug 14, 2025</a:t>
            </a:r>
            <a:endParaRPr lang="zh-TW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65724" y="469115"/>
            <a:ext cx="3477746" cy="111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圓角矩形 6"/>
          <p:cNvSpPr/>
          <p:nvPr/>
        </p:nvSpPr>
        <p:spPr>
          <a:xfrm>
            <a:off x="694078" y="1375653"/>
            <a:ext cx="9637059" cy="4670993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Statements of Comprehensive Income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26" name="矩形 25"/>
          <p:cNvSpPr/>
          <p:nvPr/>
        </p:nvSpPr>
        <p:spPr>
          <a:xfrm>
            <a:off x="694078" y="6092961"/>
            <a:ext cx="96370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/>
              <a:t>Total outstanding shares were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276,222</a:t>
            </a:r>
            <a:r>
              <a:rPr lang="en-US" altLang="zh-TW" sz="1400" dirty="0"/>
              <a:t> thousand units at 6/30/25 </a:t>
            </a:r>
            <a:endParaRPr lang="en-US" altLang="zh-TW" sz="1400" b="0" i="0" u="none" strike="noStrike" baseline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/>
              <a:t>ROE figures are annualized based on average equity attributable to shareholders of the parent company. </a:t>
            </a: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6523" y="1603907"/>
            <a:ext cx="9248775" cy="395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02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C4E7C68-7249-4384-85D1-F377E4F309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0227" y="1193687"/>
            <a:ext cx="5130197" cy="2710513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67616" y="268486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2Q25 </a:t>
            </a:r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CCL Revenue by Technology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grpSp>
        <p:nvGrpSpPr>
          <p:cNvPr id="27" name="群組 26"/>
          <p:cNvGrpSpPr>
            <a:grpSpLocks noChangeAspect="1"/>
          </p:cNvGrpSpPr>
          <p:nvPr/>
        </p:nvGrpSpPr>
        <p:grpSpPr bwMode="auto">
          <a:xfrm>
            <a:off x="10625552" y="4039721"/>
            <a:ext cx="1372335" cy="2628239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4" name="橢圓 43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5" name="橢圓 44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6" name="橢圓 45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7" name="橢圓 46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5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8" name="橢圓 47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6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9" name="橢圓 48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0" name="橢圓 49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1" name="橢圓 50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2" name="橢圓 51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3" name="橢圓 52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8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4" name="橢圓 53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5" name="橢圓 54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6" name="橢圓 55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7" name="橢圓 56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9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9" name="橢圓 58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25" name="圖片 2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68271" y="3850772"/>
            <a:ext cx="4733925" cy="2295525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927" y="2759409"/>
            <a:ext cx="5451348" cy="292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260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圓角矩形 6"/>
          <p:cNvSpPr/>
          <p:nvPr/>
        </p:nvSpPr>
        <p:spPr>
          <a:xfrm>
            <a:off x="809405" y="1180412"/>
            <a:ext cx="9336055" cy="4987305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Balance Sheets &amp; Key Indices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872158" y="6174376"/>
            <a:ext cx="69924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/>
              <a:t>Total outstanding shares were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276,222</a:t>
            </a:r>
            <a:r>
              <a:rPr lang="en-US" altLang="zh-TW" sz="1400" dirty="0"/>
              <a:t> thousand units at 6/30/25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/>
              <a:t>Asset </a:t>
            </a:r>
            <a:r>
              <a:rPr lang="en-US" altLang="zh-TW" sz="1400" b="0" i="0" u="none" strike="noStrike" baseline="0" dirty="0"/>
              <a:t>productivity = Annualized net revenue / Average net PP&amp;E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43915" y="1249951"/>
            <a:ext cx="8419070" cy="484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10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圓角矩形 6"/>
          <p:cNvSpPr/>
          <p:nvPr/>
        </p:nvSpPr>
        <p:spPr>
          <a:xfrm>
            <a:off x="1333334" y="1394458"/>
            <a:ext cx="8274424" cy="3952322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   Cash Flows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1333334" y="5418388"/>
            <a:ext cx="699247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400" dirty="0"/>
              <a:t>* Free cash flow  = Cash from operating activities  –Capital expenditures</a:t>
            </a:r>
            <a:endParaRPr lang="en-US" altLang="zh-TW" sz="1400" b="0" i="0" u="none" strike="noStrike" baseline="0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3DF34E93-6EF2-417B-A465-D280E74989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51627" y="1601540"/>
            <a:ext cx="7837837" cy="353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36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646" y="2425778"/>
            <a:ext cx="4233311" cy="1352000"/>
          </a:xfrm>
          <a:prstGeom prst="rect">
            <a:avLst/>
          </a:prstGeom>
        </p:spPr>
      </p:pic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43669" y="2809224"/>
            <a:ext cx="4347882" cy="1111989"/>
          </a:xfrm>
        </p:spPr>
        <p:txBody>
          <a:bodyPr>
            <a:normAutofit/>
          </a:bodyPr>
          <a:lstStyle/>
          <a:p>
            <a:r>
              <a:rPr lang="en-US" altLang="zh-TW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https://www.tuc.com.tw</a:t>
            </a:r>
          </a:p>
          <a:p>
            <a:r>
              <a:rPr lang="en-US" altLang="zh-TW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Ivon.Huang@tuc.com.tw</a:t>
            </a:r>
            <a:endParaRPr lang="zh-TW" altLang="en-US" sz="2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002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</TotalTime>
  <Words>100</Words>
  <Application>Microsoft Office PowerPoint</Application>
  <PresentationFormat>寬螢幕</PresentationFormat>
  <Paragraphs>15</Paragraphs>
  <Slides>6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6</vt:i4>
      </vt:variant>
    </vt:vector>
  </HeadingPairs>
  <TitlesOfParts>
    <vt:vector size="14" baseType="lpstr">
      <vt:lpstr>Arial Unicode MS</vt:lpstr>
      <vt:lpstr>細明體-ExtB</vt:lpstr>
      <vt:lpstr>微軟正黑體</vt:lpstr>
      <vt:lpstr>新細明體</vt:lpstr>
      <vt:lpstr>Arial</vt:lpstr>
      <vt:lpstr>Calibri</vt:lpstr>
      <vt:lpstr>Calibri Light</vt:lpstr>
      <vt:lpstr>Office 佈景主題</vt:lpstr>
      <vt:lpstr>2025 Second  Quarter Earnings Conference</vt:lpstr>
      <vt:lpstr>Statements of Comprehensive Income</vt:lpstr>
      <vt:lpstr>2Q25 CCL Revenue by Technology</vt:lpstr>
      <vt:lpstr>Balance Sheets &amp; Key Indices</vt:lpstr>
      <vt:lpstr>   Cash Flows</vt:lpstr>
      <vt:lpstr>PowerPoint 簡報</vt:lpstr>
    </vt:vector>
  </TitlesOfParts>
  <Company>TUC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Fourth Quarter Earnings Conference</dc:title>
  <dc:creator>Erin Wang (王彥婷)</dc:creator>
  <cp:lastModifiedBy>Ivon Huang (黃文旭)</cp:lastModifiedBy>
  <cp:revision>112</cp:revision>
  <cp:lastPrinted>2024-07-26T04:59:50Z</cp:lastPrinted>
  <dcterms:created xsi:type="dcterms:W3CDTF">2022-03-01T02:38:21Z</dcterms:created>
  <dcterms:modified xsi:type="dcterms:W3CDTF">2025-08-11T10:47:20Z</dcterms:modified>
</cp:coreProperties>
</file>